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84" r:id="rId1"/>
  </p:sldMasterIdLst>
  <p:notesMasterIdLst>
    <p:notesMasterId r:id="rId43"/>
  </p:notesMasterIdLst>
  <p:handoutMasterIdLst>
    <p:handoutMasterId r:id="rId44"/>
  </p:handoutMasterIdLst>
  <p:sldIdLst>
    <p:sldId id="256" r:id="rId2"/>
    <p:sldId id="257" r:id="rId3"/>
    <p:sldId id="323" r:id="rId4"/>
    <p:sldId id="324" r:id="rId5"/>
    <p:sldId id="325" r:id="rId6"/>
    <p:sldId id="326" r:id="rId7"/>
    <p:sldId id="327" r:id="rId8"/>
    <p:sldId id="258" r:id="rId9"/>
    <p:sldId id="329" r:id="rId10"/>
    <p:sldId id="302" r:id="rId11"/>
    <p:sldId id="300" r:id="rId12"/>
    <p:sldId id="301" r:id="rId13"/>
    <p:sldId id="293" r:id="rId14"/>
    <p:sldId id="281" r:id="rId15"/>
    <p:sldId id="313" r:id="rId16"/>
    <p:sldId id="260" r:id="rId17"/>
    <p:sldId id="303" r:id="rId18"/>
    <p:sldId id="304" r:id="rId19"/>
    <p:sldId id="305" r:id="rId20"/>
    <p:sldId id="307" r:id="rId21"/>
    <p:sldId id="280" r:id="rId22"/>
    <p:sldId id="314" r:id="rId23"/>
    <p:sldId id="296" r:id="rId24"/>
    <p:sldId id="298" r:id="rId25"/>
    <p:sldId id="330" r:id="rId26"/>
    <p:sldId id="308" r:id="rId27"/>
    <p:sldId id="310" r:id="rId28"/>
    <p:sldId id="309" r:id="rId29"/>
    <p:sldId id="311" r:id="rId30"/>
    <p:sldId id="312" r:id="rId31"/>
    <p:sldId id="319" r:id="rId32"/>
    <p:sldId id="320" r:id="rId33"/>
    <p:sldId id="297" r:id="rId34"/>
    <p:sldId id="272" r:id="rId35"/>
    <p:sldId id="322" r:id="rId36"/>
    <p:sldId id="321" r:id="rId37"/>
    <p:sldId id="277" r:id="rId38"/>
    <p:sldId id="331" r:id="rId39"/>
    <p:sldId id="332" r:id="rId40"/>
    <p:sldId id="333" r:id="rId41"/>
    <p:sldId id="278" r:id="rId42"/>
  </p:sldIdLst>
  <p:sldSz cx="9144000" cy="6858000" type="screen4x3"/>
  <p:notesSz cx="6858000" cy="92964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EPAL" initials="M" lastIdx="2" clrIdx="0">
    <p:extLst>
      <p:ext uri="{19B8F6BF-5375-455C-9EA6-DF929625EA0E}">
        <p15:presenceInfo xmlns:p15="http://schemas.microsoft.com/office/powerpoint/2012/main" userId="MEPAL" providerId="None"/>
      </p:ext>
    </p:extLst>
  </p:cmAuthor>
  <p:cmAuthor id="2" name="MÉPACQ" initials="M" lastIdx="3" clrIdx="1">
    <p:extLst>
      <p:ext uri="{19B8F6BF-5375-455C-9EA6-DF929625EA0E}">
        <p15:presenceInfo xmlns:p15="http://schemas.microsoft.com/office/powerpoint/2012/main" userId="MÉPACQ"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1DAB99"/>
    <a:srgbClr val="4B956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6053" autoAdjust="0"/>
    <p:restoredTop sz="94708" autoAdjust="0"/>
  </p:normalViewPr>
  <p:slideViewPr>
    <p:cSldViewPr>
      <p:cViewPr varScale="1">
        <p:scale>
          <a:sx n="46" d="100"/>
          <a:sy n="46" d="100"/>
        </p:scale>
        <p:origin x="1452" y="3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theme" Target="theme/theme1.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64820"/>
          </a:xfrm>
          <a:prstGeom prst="rect">
            <a:avLst/>
          </a:prstGeom>
        </p:spPr>
        <p:txBody>
          <a:bodyPr vert="horz" lIns="91440" tIns="45720" rIns="91440" bIns="45720" rtlCol="0"/>
          <a:lstStyle>
            <a:lvl1pPr algn="l">
              <a:defRPr sz="1200"/>
            </a:lvl1pPr>
          </a:lstStyle>
          <a:p>
            <a:endParaRPr lang="fr-CA"/>
          </a:p>
        </p:txBody>
      </p:sp>
      <p:sp>
        <p:nvSpPr>
          <p:cNvPr id="3" name="Espace réservé de la date 2"/>
          <p:cNvSpPr>
            <a:spLocks noGrp="1"/>
          </p:cNvSpPr>
          <p:nvPr>
            <p:ph type="dt" sz="quarter" idx="1"/>
          </p:nvPr>
        </p:nvSpPr>
        <p:spPr>
          <a:xfrm>
            <a:off x="3884613" y="0"/>
            <a:ext cx="2971800" cy="464820"/>
          </a:xfrm>
          <a:prstGeom prst="rect">
            <a:avLst/>
          </a:prstGeom>
        </p:spPr>
        <p:txBody>
          <a:bodyPr vert="horz" lIns="91440" tIns="45720" rIns="91440" bIns="45720" rtlCol="0"/>
          <a:lstStyle>
            <a:lvl1pPr algn="r">
              <a:defRPr sz="1200"/>
            </a:lvl1pPr>
          </a:lstStyle>
          <a:p>
            <a:fld id="{E90F7968-1540-4448-AFE7-D53061C5727A}" type="datetimeFigureOut">
              <a:rPr lang="fr-CA" smtClean="0"/>
              <a:t>2020-10-13</a:t>
            </a:fld>
            <a:endParaRPr lang="fr-CA"/>
          </a:p>
        </p:txBody>
      </p:sp>
      <p:sp>
        <p:nvSpPr>
          <p:cNvPr id="4" name="Espace réservé du pied de page 3"/>
          <p:cNvSpPr>
            <a:spLocks noGrp="1"/>
          </p:cNvSpPr>
          <p:nvPr>
            <p:ph type="ftr" sz="quarter" idx="2"/>
          </p:nvPr>
        </p:nvSpPr>
        <p:spPr>
          <a:xfrm>
            <a:off x="0" y="8829967"/>
            <a:ext cx="2971800" cy="464820"/>
          </a:xfrm>
          <a:prstGeom prst="rect">
            <a:avLst/>
          </a:prstGeom>
        </p:spPr>
        <p:txBody>
          <a:bodyPr vert="horz" lIns="91440" tIns="45720" rIns="91440" bIns="45720" rtlCol="0" anchor="b"/>
          <a:lstStyle>
            <a:lvl1pPr algn="l">
              <a:defRPr sz="1200"/>
            </a:lvl1pPr>
          </a:lstStyle>
          <a:p>
            <a:endParaRPr lang="fr-CA"/>
          </a:p>
        </p:txBody>
      </p:sp>
      <p:sp>
        <p:nvSpPr>
          <p:cNvPr id="5" name="Espace réservé du numéro de diapositive 4"/>
          <p:cNvSpPr>
            <a:spLocks noGrp="1"/>
          </p:cNvSpPr>
          <p:nvPr>
            <p:ph type="sldNum" sz="quarter" idx="3"/>
          </p:nvPr>
        </p:nvSpPr>
        <p:spPr>
          <a:xfrm>
            <a:off x="3884613" y="8829967"/>
            <a:ext cx="2971800" cy="464820"/>
          </a:xfrm>
          <a:prstGeom prst="rect">
            <a:avLst/>
          </a:prstGeom>
        </p:spPr>
        <p:txBody>
          <a:bodyPr vert="horz" lIns="91440" tIns="45720" rIns="91440" bIns="45720" rtlCol="0" anchor="b"/>
          <a:lstStyle>
            <a:lvl1pPr algn="r">
              <a:defRPr sz="1200"/>
            </a:lvl1pPr>
          </a:lstStyle>
          <a:p>
            <a:fld id="{522BFBC3-35F6-4320-BA9C-77D4BF1E5F0F}" type="slidenum">
              <a:rPr lang="fr-CA" smtClean="0"/>
              <a:t>‹N°›</a:t>
            </a:fld>
            <a:endParaRPr lang="fr-CA"/>
          </a:p>
        </p:txBody>
      </p:sp>
    </p:spTree>
    <p:extLst>
      <p:ext uri="{BB962C8B-B14F-4D97-AF65-F5344CB8AC3E}">
        <p14:creationId xmlns:p14="http://schemas.microsoft.com/office/powerpoint/2010/main" val="187440616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64820"/>
          </a:xfrm>
          <a:prstGeom prst="rect">
            <a:avLst/>
          </a:prstGeom>
        </p:spPr>
        <p:txBody>
          <a:bodyPr vert="horz" lIns="91440" tIns="45720" rIns="91440" bIns="45720" rtlCol="0"/>
          <a:lstStyle>
            <a:lvl1pPr algn="l">
              <a:defRPr sz="1200"/>
            </a:lvl1pPr>
          </a:lstStyle>
          <a:p>
            <a:endParaRPr lang="fr-CA"/>
          </a:p>
        </p:txBody>
      </p:sp>
      <p:sp>
        <p:nvSpPr>
          <p:cNvPr id="3" name="Espace réservé de la date 2"/>
          <p:cNvSpPr>
            <a:spLocks noGrp="1"/>
          </p:cNvSpPr>
          <p:nvPr>
            <p:ph type="dt" idx="1"/>
          </p:nvPr>
        </p:nvSpPr>
        <p:spPr>
          <a:xfrm>
            <a:off x="3884613" y="0"/>
            <a:ext cx="2971800" cy="464820"/>
          </a:xfrm>
          <a:prstGeom prst="rect">
            <a:avLst/>
          </a:prstGeom>
        </p:spPr>
        <p:txBody>
          <a:bodyPr vert="horz" lIns="91440" tIns="45720" rIns="91440" bIns="45720" rtlCol="0"/>
          <a:lstStyle>
            <a:lvl1pPr algn="r">
              <a:defRPr sz="1200"/>
            </a:lvl1pPr>
          </a:lstStyle>
          <a:p>
            <a:fld id="{8F3C04D6-3EFD-4889-824B-D1253900DD49}" type="datetimeFigureOut">
              <a:rPr lang="fr-CA" smtClean="0"/>
              <a:t>2020-10-13</a:t>
            </a:fld>
            <a:endParaRPr lang="fr-CA"/>
          </a:p>
        </p:txBody>
      </p:sp>
      <p:sp>
        <p:nvSpPr>
          <p:cNvPr id="4" name="Espace réservé de l'image des diapositives 3"/>
          <p:cNvSpPr>
            <a:spLocks noGrp="1" noRot="1" noChangeAspect="1"/>
          </p:cNvSpPr>
          <p:nvPr>
            <p:ph type="sldImg" idx="2"/>
          </p:nvPr>
        </p:nvSpPr>
        <p:spPr>
          <a:xfrm>
            <a:off x="1104900" y="696913"/>
            <a:ext cx="4648200" cy="3486150"/>
          </a:xfrm>
          <a:prstGeom prst="rect">
            <a:avLst/>
          </a:prstGeom>
          <a:noFill/>
          <a:ln w="12700">
            <a:solidFill>
              <a:prstClr val="black"/>
            </a:solidFill>
          </a:ln>
        </p:spPr>
        <p:txBody>
          <a:bodyPr vert="horz" lIns="91440" tIns="45720" rIns="91440" bIns="45720" rtlCol="0" anchor="ctr"/>
          <a:lstStyle/>
          <a:p>
            <a:endParaRPr lang="fr-CA"/>
          </a:p>
        </p:txBody>
      </p:sp>
      <p:sp>
        <p:nvSpPr>
          <p:cNvPr id="5" name="Espace réservé des commentaires 4"/>
          <p:cNvSpPr>
            <a:spLocks noGrp="1"/>
          </p:cNvSpPr>
          <p:nvPr>
            <p:ph type="body" sz="quarter" idx="3"/>
          </p:nvPr>
        </p:nvSpPr>
        <p:spPr>
          <a:xfrm>
            <a:off x="685800" y="4415790"/>
            <a:ext cx="5486400" cy="4183380"/>
          </a:xfrm>
          <a:prstGeom prst="rect">
            <a:avLst/>
          </a:prstGeom>
        </p:spPr>
        <p:txBody>
          <a:bodyPr vert="horz" lIns="91440" tIns="45720" rIns="91440" bIns="45720" rtlCol="0"/>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6" name="Espace réservé du pied de page 5"/>
          <p:cNvSpPr>
            <a:spLocks noGrp="1"/>
          </p:cNvSpPr>
          <p:nvPr>
            <p:ph type="ftr" sz="quarter" idx="4"/>
          </p:nvPr>
        </p:nvSpPr>
        <p:spPr>
          <a:xfrm>
            <a:off x="0" y="8829967"/>
            <a:ext cx="2971800" cy="464820"/>
          </a:xfrm>
          <a:prstGeom prst="rect">
            <a:avLst/>
          </a:prstGeom>
        </p:spPr>
        <p:txBody>
          <a:bodyPr vert="horz" lIns="91440" tIns="45720" rIns="91440" bIns="45720" rtlCol="0" anchor="b"/>
          <a:lstStyle>
            <a:lvl1pPr algn="l">
              <a:defRPr sz="1200"/>
            </a:lvl1pPr>
          </a:lstStyle>
          <a:p>
            <a:endParaRPr lang="fr-CA"/>
          </a:p>
        </p:txBody>
      </p:sp>
      <p:sp>
        <p:nvSpPr>
          <p:cNvPr id="7" name="Espace réservé du numéro de diapositive 6"/>
          <p:cNvSpPr>
            <a:spLocks noGrp="1"/>
          </p:cNvSpPr>
          <p:nvPr>
            <p:ph type="sldNum" sz="quarter" idx="5"/>
          </p:nvPr>
        </p:nvSpPr>
        <p:spPr>
          <a:xfrm>
            <a:off x="3884613" y="8829967"/>
            <a:ext cx="2971800" cy="464820"/>
          </a:xfrm>
          <a:prstGeom prst="rect">
            <a:avLst/>
          </a:prstGeom>
        </p:spPr>
        <p:txBody>
          <a:bodyPr vert="horz" lIns="91440" tIns="45720" rIns="91440" bIns="45720" rtlCol="0" anchor="b"/>
          <a:lstStyle>
            <a:lvl1pPr algn="r">
              <a:defRPr sz="1200"/>
            </a:lvl1pPr>
          </a:lstStyle>
          <a:p>
            <a:fld id="{0340FBC3-5A54-4A38-97EA-37C604D9EB49}" type="slidenum">
              <a:rPr lang="fr-CA" smtClean="0"/>
              <a:t>‹N°›</a:t>
            </a:fld>
            <a:endParaRPr lang="fr-CA"/>
          </a:p>
        </p:txBody>
      </p:sp>
    </p:spTree>
    <p:extLst>
      <p:ext uri="{BB962C8B-B14F-4D97-AF65-F5344CB8AC3E}">
        <p14:creationId xmlns:p14="http://schemas.microsoft.com/office/powerpoint/2010/main" val="20953985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p2:notes"/>
          <p:cNvSpPr txBox="1">
            <a:spLocks noGrp="1"/>
          </p:cNvSpPr>
          <p:nvPr>
            <p:ph type="body" idx="1"/>
          </p:nvPr>
        </p:nvSpPr>
        <p:spPr>
          <a:xfrm>
            <a:off x="685800" y="4415790"/>
            <a:ext cx="5486400" cy="418338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1" name="Google Shape;91;p2:notes"/>
          <p:cNvSpPr>
            <a:spLocks noGrp="1" noRot="1" noChangeAspect="1"/>
          </p:cNvSpPr>
          <p:nvPr>
            <p:ph type="sldImg" idx="2"/>
          </p:nvPr>
        </p:nvSpPr>
        <p:spPr>
          <a:xfrm>
            <a:off x="11049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576704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p6:notes"/>
          <p:cNvSpPr txBox="1">
            <a:spLocks noGrp="1"/>
          </p:cNvSpPr>
          <p:nvPr>
            <p:ph type="body" idx="1"/>
          </p:nvPr>
        </p:nvSpPr>
        <p:spPr>
          <a:xfrm>
            <a:off x="685800" y="4415790"/>
            <a:ext cx="5486400" cy="418338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8" name="Google Shape;128;p6:notes"/>
          <p:cNvSpPr>
            <a:spLocks noGrp="1" noRot="1" noChangeAspect="1"/>
          </p:cNvSpPr>
          <p:nvPr>
            <p:ph type="sldImg" idx="2"/>
          </p:nvPr>
        </p:nvSpPr>
        <p:spPr>
          <a:xfrm>
            <a:off x="11049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184346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Modifiez le style du titre</a:t>
            </a:r>
            <a:endParaRPr lang="fr-CA"/>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Modifiez le style des sous-titres du masque</a:t>
            </a:r>
            <a:endParaRPr lang="fr-CA"/>
          </a:p>
        </p:txBody>
      </p:sp>
      <p:sp>
        <p:nvSpPr>
          <p:cNvPr id="4" name="Espace réservé de la date 3"/>
          <p:cNvSpPr>
            <a:spLocks noGrp="1"/>
          </p:cNvSpPr>
          <p:nvPr>
            <p:ph type="dt" sz="half" idx="10"/>
          </p:nvPr>
        </p:nvSpPr>
        <p:spPr/>
        <p:txBody>
          <a:bodyPr/>
          <a:lstStyle/>
          <a:p>
            <a:fld id="{5F0812D4-684C-4BBB-B8BB-DD37839F7775}" type="datetime1">
              <a:rPr lang="fr-CA" smtClean="0"/>
              <a:t>2020-10-13</a:t>
            </a:fld>
            <a:endParaRPr lang="fr-CA"/>
          </a:p>
        </p:txBody>
      </p:sp>
      <p:sp>
        <p:nvSpPr>
          <p:cNvPr id="5" name="Espace réservé du pied de page 4"/>
          <p:cNvSpPr>
            <a:spLocks noGrp="1"/>
          </p:cNvSpPr>
          <p:nvPr>
            <p:ph type="ftr" sz="quarter" idx="11"/>
          </p:nvPr>
        </p:nvSpPr>
        <p:spPr/>
        <p:txBody>
          <a:bodyPr/>
          <a:lstStyle/>
          <a:p>
            <a:endParaRPr lang="fr-CA"/>
          </a:p>
        </p:txBody>
      </p:sp>
      <p:sp>
        <p:nvSpPr>
          <p:cNvPr id="6" name="Espace réservé du numéro de diapositive 5"/>
          <p:cNvSpPr>
            <a:spLocks noGrp="1"/>
          </p:cNvSpPr>
          <p:nvPr>
            <p:ph type="sldNum" sz="quarter" idx="12"/>
          </p:nvPr>
        </p:nvSpPr>
        <p:spPr/>
        <p:txBody>
          <a:bodyPr/>
          <a:lstStyle/>
          <a:p>
            <a:fld id="{EA69E021-E764-47BF-814A-01EEAFABCEC1}" type="slidenum">
              <a:rPr lang="fr-CA" smtClean="0"/>
              <a:t>‹N°›</a:t>
            </a:fld>
            <a:endParaRPr lang="fr-CA"/>
          </a:p>
        </p:txBody>
      </p:sp>
    </p:spTree>
    <p:extLst>
      <p:ext uri="{BB962C8B-B14F-4D97-AF65-F5344CB8AC3E}">
        <p14:creationId xmlns:p14="http://schemas.microsoft.com/office/powerpoint/2010/main" val="28675913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e la date 3"/>
          <p:cNvSpPr>
            <a:spLocks noGrp="1"/>
          </p:cNvSpPr>
          <p:nvPr>
            <p:ph type="dt" sz="half" idx="10"/>
          </p:nvPr>
        </p:nvSpPr>
        <p:spPr/>
        <p:txBody>
          <a:bodyPr/>
          <a:lstStyle/>
          <a:p>
            <a:fld id="{FB433F50-D88D-47CD-8360-ABC9866CA8CE}" type="datetime1">
              <a:rPr lang="fr-CA" smtClean="0"/>
              <a:t>2020-10-13</a:t>
            </a:fld>
            <a:endParaRPr lang="fr-CA"/>
          </a:p>
        </p:txBody>
      </p:sp>
      <p:sp>
        <p:nvSpPr>
          <p:cNvPr id="5" name="Espace réservé du pied de page 4"/>
          <p:cNvSpPr>
            <a:spLocks noGrp="1"/>
          </p:cNvSpPr>
          <p:nvPr>
            <p:ph type="ftr" sz="quarter" idx="11"/>
          </p:nvPr>
        </p:nvSpPr>
        <p:spPr/>
        <p:txBody>
          <a:bodyPr/>
          <a:lstStyle/>
          <a:p>
            <a:endParaRPr lang="fr-CA"/>
          </a:p>
        </p:txBody>
      </p:sp>
      <p:sp>
        <p:nvSpPr>
          <p:cNvPr id="6" name="Espace réservé du numéro de diapositive 5"/>
          <p:cNvSpPr>
            <a:spLocks noGrp="1"/>
          </p:cNvSpPr>
          <p:nvPr>
            <p:ph type="sldNum" sz="quarter" idx="12"/>
          </p:nvPr>
        </p:nvSpPr>
        <p:spPr/>
        <p:txBody>
          <a:bodyPr/>
          <a:lstStyle/>
          <a:p>
            <a:fld id="{EA69E021-E764-47BF-814A-01EEAFABCEC1}" type="slidenum">
              <a:rPr lang="fr-CA" smtClean="0"/>
              <a:t>‹N°›</a:t>
            </a:fld>
            <a:endParaRPr lang="fr-CA"/>
          </a:p>
        </p:txBody>
      </p:sp>
    </p:spTree>
    <p:extLst>
      <p:ext uri="{BB962C8B-B14F-4D97-AF65-F5344CB8AC3E}">
        <p14:creationId xmlns:p14="http://schemas.microsoft.com/office/powerpoint/2010/main" val="33002385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Modifiez le style du titre</a:t>
            </a:r>
            <a:endParaRPr lang="fr-CA"/>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e la date 3"/>
          <p:cNvSpPr>
            <a:spLocks noGrp="1"/>
          </p:cNvSpPr>
          <p:nvPr>
            <p:ph type="dt" sz="half" idx="10"/>
          </p:nvPr>
        </p:nvSpPr>
        <p:spPr/>
        <p:txBody>
          <a:bodyPr/>
          <a:lstStyle/>
          <a:p>
            <a:fld id="{0E373F41-46ED-4C6F-BB5A-21F3B8DDCEA6}" type="datetime1">
              <a:rPr lang="fr-CA" smtClean="0"/>
              <a:t>2020-10-13</a:t>
            </a:fld>
            <a:endParaRPr lang="fr-CA"/>
          </a:p>
        </p:txBody>
      </p:sp>
      <p:sp>
        <p:nvSpPr>
          <p:cNvPr id="5" name="Espace réservé du pied de page 4"/>
          <p:cNvSpPr>
            <a:spLocks noGrp="1"/>
          </p:cNvSpPr>
          <p:nvPr>
            <p:ph type="ftr" sz="quarter" idx="11"/>
          </p:nvPr>
        </p:nvSpPr>
        <p:spPr/>
        <p:txBody>
          <a:bodyPr/>
          <a:lstStyle/>
          <a:p>
            <a:endParaRPr lang="fr-CA"/>
          </a:p>
        </p:txBody>
      </p:sp>
      <p:sp>
        <p:nvSpPr>
          <p:cNvPr id="6" name="Espace réservé du numéro de diapositive 5"/>
          <p:cNvSpPr>
            <a:spLocks noGrp="1"/>
          </p:cNvSpPr>
          <p:nvPr>
            <p:ph type="sldNum" sz="quarter" idx="12"/>
          </p:nvPr>
        </p:nvSpPr>
        <p:spPr/>
        <p:txBody>
          <a:bodyPr/>
          <a:lstStyle/>
          <a:p>
            <a:fld id="{EA69E021-E764-47BF-814A-01EEAFABCEC1}" type="slidenum">
              <a:rPr lang="fr-CA" smtClean="0"/>
              <a:t>‹N°›</a:t>
            </a:fld>
            <a:endParaRPr lang="fr-CA"/>
          </a:p>
        </p:txBody>
      </p:sp>
    </p:spTree>
    <p:extLst>
      <p:ext uri="{BB962C8B-B14F-4D97-AF65-F5344CB8AC3E}">
        <p14:creationId xmlns:p14="http://schemas.microsoft.com/office/powerpoint/2010/main" val="16040269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e la date 3"/>
          <p:cNvSpPr>
            <a:spLocks noGrp="1"/>
          </p:cNvSpPr>
          <p:nvPr>
            <p:ph type="dt" sz="half" idx="10"/>
          </p:nvPr>
        </p:nvSpPr>
        <p:spPr/>
        <p:txBody>
          <a:bodyPr/>
          <a:lstStyle/>
          <a:p>
            <a:fld id="{267BAE20-AFB1-4151-8E3F-36A7091DCE40}" type="datetime1">
              <a:rPr lang="fr-CA" smtClean="0"/>
              <a:t>2020-10-13</a:t>
            </a:fld>
            <a:endParaRPr lang="fr-CA"/>
          </a:p>
        </p:txBody>
      </p:sp>
      <p:sp>
        <p:nvSpPr>
          <p:cNvPr id="5" name="Espace réservé du pied de page 4"/>
          <p:cNvSpPr>
            <a:spLocks noGrp="1"/>
          </p:cNvSpPr>
          <p:nvPr>
            <p:ph type="ftr" sz="quarter" idx="11"/>
          </p:nvPr>
        </p:nvSpPr>
        <p:spPr/>
        <p:txBody>
          <a:bodyPr/>
          <a:lstStyle/>
          <a:p>
            <a:endParaRPr lang="fr-CA"/>
          </a:p>
        </p:txBody>
      </p:sp>
      <p:sp>
        <p:nvSpPr>
          <p:cNvPr id="6" name="Espace réservé du numéro de diapositive 5"/>
          <p:cNvSpPr>
            <a:spLocks noGrp="1"/>
          </p:cNvSpPr>
          <p:nvPr>
            <p:ph type="sldNum" sz="quarter" idx="12"/>
          </p:nvPr>
        </p:nvSpPr>
        <p:spPr/>
        <p:txBody>
          <a:bodyPr/>
          <a:lstStyle/>
          <a:p>
            <a:fld id="{EA69E021-E764-47BF-814A-01EEAFABCEC1}" type="slidenum">
              <a:rPr lang="fr-CA" smtClean="0"/>
              <a:t>‹N°›</a:t>
            </a:fld>
            <a:endParaRPr lang="fr-CA"/>
          </a:p>
        </p:txBody>
      </p:sp>
    </p:spTree>
    <p:extLst>
      <p:ext uri="{BB962C8B-B14F-4D97-AF65-F5344CB8AC3E}">
        <p14:creationId xmlns:p14="http://schemas.microsoft.com/office/powerpoint/2010/main" val="36919407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Modifiez le style du titre</a:t>
            </a:r>
            <a:endParaRPr lang="fr-CA"/>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Modifiez les styles du texte du masque</a:t>
            </a:r>
          </a:p>
        </p:txBody>
      </p:sp>
      <p:sp>
        <p:nvSpPr>
          <p:cNvPr id="4" name="Espace réservé de la date 3"/>
          <p:cNvSpPr>
            <a:spLocks noGrp="1"/>
          </p:cNvSpPr>
          <p:nvPr>
            <p:ph type="dt" sz="half" idx="10"/>
          </p:nvPr>
        </p:nvSpPr>
        <p:spPr/>
        <p:txBody>
          <a:bodyPr/>
          <a:lstStyle/>
          <a:p>
            <a:fld id="{6A94AF21-41C0-4163-ACC4-E1A70D225D27}" type="datetime1">
              <a:rPr lang="fr-CA" smtClean="0"/>
              <a:t>2020-10-13</a:t>
            </a:fld>
            <a:endParaRPr lang="fr-CA"/>
          </a:p>
        </p:txBody>
      </p:sp>
      <p:sp>
        <p:nvSpPr>
          <p:cNvPr id="5" name="Espace réservé du pied de page 4"/>
          <p:cNvSpPr>
            <a:spLocks noGrp="1"/>
          </p:cNvSpPr>
          <p:nvPr>
            <p:ph type="ftr" sz="quarter" idx="11"/>
          </p:nvPr>
        </p:nvSpPr>
        <p:spPr/>
        <p:txBody>
          <a:bodyPr/>
          <a:lstStyle/>
          <a:p>
            <a:endParaRPr lang="fr-CA"/>
          </a:p>
        </p:txBody>
      </p:sp>
      <p:sp>
        <p:nvSpPr>
          <p:cNvPr id="6" name="Espace réservé du numéro de diapositive 5"/>
          <p:cNvSpPr>
            <a:spLocks noGrp="1"/>
          </p:cNvSpPr>
          <p:nvPr>
            <p:ph type="sldNum" sz="quarter" idx="12"/>
          </p:nvPr>
        </p:nvSpPr>
        <p:spPr/>
        <p:txBody>
          <a:bodyPr/>
          <a:lstStyle/>
          <a:p>
            <a:fld id="{EA69E021-E764-47BF-814A-01EEAFABCEC1}" type="slidenum">
              <a:rPr lang="fr-CA" smtClean="0"/>
              <a:t>‹N°›</a:t>
            </a:fld>
            <a:endParaRPr lang="fr-CA"/>
          </a:p>
        </p:txBody>
      </p:sp>
    </p:spTree>
    <p:extLst>
      <p:ext uri="{BB962C8B-B14F-4D97-AF65-F5344CB8AC3E}">
        <p14:creationId xmlns:p14="http://schemas.microsoft.com/office/powerpoint/2010/main" val="40253431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5" name="Espace réservé de la date 4"/>
          <p:cNvSpPr>
            <a:spLocks noGrp="1"/>
          </p:cNvSpPr>
          <p:nvPr>
            <p:ph type="dt" sz="half" idx="10"/>
          </p:nvPr>
        </p:nvSpPr>
        <p:spPr/>
        <p:txBody>
          <a:bodyPr/>
          <a:lstStyle/>
          <a:p>
            <a:fld id="{8E313FDC-347E-41B3-A274-1E47945D82FC}" type="datetime1">
              <a:rPr lang="fr-CA" smtClean="0"/>
              <a:t>2020-10-13</a:t>
            </a:fld>
            <a:endParaRPr lang="fr-CA"/>
          </a:p>
        </p:txBody>
      </p:sp>
      <p:sp>
        <p:nvSpPr>
          <p:cNvPr id="6" name="Espace réservé du pied de page 5"/>
          <p:cNvSpPr>
            <a:spLocks noGrp="1"/>
          </p:cNvSpPr>
          <p:nvPr>
            <p:ph type="ftr" sz="quarter" idx="11"/>
          </p:nvPr>
        </p:nvSpPr>
        <p:spPr/>
        <p:txBody>
          <a:bodyPr/>
          <a:lstStyle/>
          <a:p>
            <a:endParaRPr lang="fr-CA"/>
          </a:p>
        </p:txBody>
      </p:sp>
      <p:sp>
        <p:nvSpPr>
          <p:cNvPr id="7" name="Espace réservé du numéro de diapositive 6"/>
          <p:cNvSpPr>
            <a:spLocks noGrp="1"/>
          </p:cNvSpPr>
          <p:nvPr>
            <p:ph type="sldNum" sz="quarter" idx="12"/>
          </p:nvPr>
        </p:nvSpPr>
        <p:spPr/>
        <p:txBody>
          <a:bodyPr/>
          <a:lstStyle/>
          <a:p>
            <a:fld id="{EA69E021-E764-47BF-814A-01EEAFABCEC1}" type="slidenum">
              <a:rPr lang="fr-CA" smtClean="0"/>
              <a:t>‹N°›</a:t>
            </a:fld>
            <a:endParaRPr lang="fr-CA"/>
          </a:p>
        </p:txBody>
      </p:sp>
    </p:spTree>
    <p:extLst>
      <p:ext uri="{BB962C8B-B14F-4D97-AF65-F5344CB8AC3E}">
        <p14:creationId xmlns:p14="http://schemas.microsoft.com/office/powerpoint/2010/main" val="8035502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Modifiez le style du titre</a:t>
            </a:r>
            <a:endParaRPr lang="fr-CA"/>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7" name="Espace réservé de la date 6"/>
          <p:cNvSpPr>
            <a:spLocks noGrp="1"/>
          </p:cNvSpPr>
          <p:nvPr>
            <p:ph type="dt" sz="half" idx="10"/>
          </p:nvPr>
        </p:nvSpPr>
        <p:spPr/>
        <p:txBody>
          <a:bodyPr/>
          <a:lstStyle/>
          <a:p>
            <a:fld id="{3F8F9EE3-9B2A-44CB-9350-E579B4D8847A}" type="datetime1">
              <a:rPr lang="fr-CA" smtClean="0"/>
              <a:t>2020-10-13</a:t>
            </a:fld>
            <a:endParaRPr lang="fr-CA"/>
          </a:p>
        </p:txBody>
      </p:sp>
      <p:sp>
        <p:nvSpPr>
          <p:cNvPr id="8" name="Espace réservé du pied de page 7"/>
          <p:cNvSpPr>
            <a:spLocks noGrp="1"/>
          </p:cNvSpPr>
          <p:nvPr>
            <p:ph type="ftr" sz="quarter" idx="11"/>
          </p:nvPr>
        </p:nvSpPr>
        <p:spPr/>
        <p:txBody>
          <a:bodyPr/>
          <a:lstStyle/>
          <a:p>
            <a:endParaRPr lang="fr-CA"/>
          </a:p>
        </p:txBody>
      </p:sp>
      <p:sp>
        <p:nvSpPr>
          <p:cNvPr id="9" name="Espace réservé du numéro de diapositive 8"/>
          <p:cNvSpPr>
            <a:spLocks noGrp="1"/>
          </p:cNvSpPr>
          <p:nvPr>
            <p:ph type="sldNum" sz="quarter" idx="12"/>
          </p:nvPr>
        </p:nvSpPr>
        <p:spPr/>
        <p:txBody>
          <a:bodyPr/>
          <a:lstStyle/>
          <a:p>
            <a:fld id="{EA69E021-E764-47BF-814A-01EEAFABCEC1}" type="slidenum">
              <a:rPr lang="fr-CA" smtClean="0"/>
              <a:t>‹N°›</a:t>
            </a:fld>
            <a:endParaRPr lang="fr-CA"/>
          </a:p>
        </p:txBody>
      </p:sp>
    </p:spTree>
    <p:extLst>
      <p:ext uri="{BB962C8B-B14F-4D97-AF65-F5344CB8AC3E}">
        <p14:creationId xmlns:p14="http://schemas.microsoft.com/office/powerpoint/2010/main" val="24341652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e la date 2"/>
          <p:cNvSpPr>
            <a:spLocks noGrp="1"/>
          </p:cNvSpPr>
          <p:nvPr>
            <p:ph type="dt" sz="half" idx="10"/>
          </p:nvPr>
        </p:nvSpPr>
        <p:spPr/>
        <p:txBody>
          <a:bodyPr/>
          <a:lstStyle/>
          <a:p>
            <a:fld id="{304C7BFC-7CFB-4202-93EB-830716A15613}" type="datetime1">
              <a:rPr lang="fr-CA" smtClean="0"/>
              <a:t>2020-10-13</a:t>
            </a:fld>
            <a:endParaRPr lang="fr-CA"/>
          </a:p>
        </p:txBody>
      </p:sp>
      <p:sp>
        <p:nvSpPr>
          <p:cNvPr id="4" name="Espace réservé du pied de page 3"/>
          <p:cNvSpPr>
            <a:spLocks noGrp="1"/>
          </p:cNvSpPr>
          <p:nvPr>
            <p:ph type="ftr" sz="quarter" idx="11"/>
          </p:nvPr>
        </p:nvSpPr>
        <p:spPr/>
        <p:txBody>
          <a:bodyPr/>
          <a:lstStyle/>
          <a:p>
            <a:endParaRPr lang="fr-CA"/>
          </a:p>
        </p:txBody>
      </p:sp>
      <p:sp>
        <p:nvSpPr>
          <p:cNvPr id="5" name="Espace réservé du numéro de diapositive 4"/>
          <p:cNvSpPr>
            <a:spLocks noGrp="1"/>
          </p:cNvSpPr>
          <p:nvPr>
            <p:ph type="sldNum" sz="quarter" idx="12"/>
          </p:nvPr>
        </p:nvSpPr>
        <p:spPr/>
        <p:txBody>
          <a:bodyPr/>
          <a:lstStyle/>
          <a:p>
            <a:fld id="{EA69E021-E764-47BF-814A-01EEAFABCEC1}" type="slidenum">
              <a:rPr lang="fr-CA" smtClean="0"/>
              <a:t>‹N°›</a:t>
            </a:fld>
            <a:endParaRPr lang="fr-CA"/>
          </a:p>
        </p:txBody>
      </p:sp>
    </p:spTree>
    <p:extLst>
      <p:ext uri="{BB962C8B-B14F-4D97-AF65-F5344CB8AC3E}">
        <p14:creationId xmlns:p14="http://schemas.microsoft.com/office/powerpoint/2010/main" val="29636997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3C451C30-31FC-4363-8C42-4DD169442CB2}" type="datetime1">
              <a:rPr lang="fr-CA" smtClean="0"/>
              <a:t>2020-10-13</a:t>
            </a:fld>
            <a:endParaRPr lang="fr-CA"/>
          </a:p>
        </p:txBody>
      </p:sp>
      <p:sp>
        <p:nvSpPr>
          <p:cNvPr id="3" name="Espace réservé du pied de page 2"/>
          <p:cNvSpPr>
            <a:spLocks noGrp="1"/>
          </p:cNvSpPr>
          <p:nvPr>
            <p:ph type="ftr" sz="quarter" idx="11"/>
          </p:nvPr>
        </p:nvSpPr>
        <p:spPr/>
        <p:txBody>
          <a:bodyPr/>
          <a:lstStyle/>
          <a:p>
            <a:endParaRPr lang="fr-CA"/>
          </a:p>
        </p:txBody>
      </p:sp>
      <p:sp>
        <p:nvSpPr>
          <p:cNvPr id="4" name="Espace réservé du numéro de diapositive 3"/>
          <p:cNvSpPr>
            <a:spLocks noGrp="1"/>
          </p:cNvSpPr>
          <p:nvPr>
            <p:ph type="sldNum" sz="quarter" idx="12"/>
          </p:nvPr>
        </p:nvSpPr>
        <p:spPr/>
        <p:txBody>
          <a:bodyPr/>
          <a:lstStyle/>
          <a:p>
            <a:fld id="{EA69E021-E764-47BF-814A-01EEAFABCEC1}" type="slidenum">
              <a:rPr lang="fr-CA" smtClean="0"/>
              <a:t>‹N°›</a:t>
            </a:fld>
            <a:endParaRPr lang="fr-CA"/>
          </a:p>
        </p:txBody>
      </p:sp>
    </p:spTree>
    <p:extLst>
      <p:ext uri="{BB962C8B-B14F-4D97-AF65-F5344CB8AC3E}">
        <p14:creationId xmlns:p14="http://schemas.microsoft.com/office/powerpoint/2010/main" val="33815498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Modifiez le style du titre</a:t>
            </a:r>
            <a:endParaRPr lang="fr-CA"/>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5785AA8E-8DB2-457F-886E-BA42FB881A66}" type="datetime1">
              <a:rPr lang="fr-CA" smtClean="0"/>
              <a:t>2020-10-13</a:t>
            </a:fld>
            <a:endParaRPr lang="fr-CA"/>
          </a:p>
        </p:txBody>
      </p:sp>
      <p:sp>
        <p:nvSpPr>
          <p:cNvPr id="6" name="Espace réservé du pied de page 5"/>
          <p:cNvSpPr>
            <a:spLocks noGrp="1"/>
          </p:cNvSpPr>
          <p:nvPr>
            <p:ph type="ftr" sz="quarter" idx="11"/>
          </p:nvPr>
        </p:nvSpPr>
        <p:spPr/>
        <p:txBody>
          <a:bodyPr/>
          <a:lstStyle/>
          <a:p>
            <a:endParaRPr lang="fr-CA"/>
          </a:p>
        </p:txBody>
      </p:sp>
      <p:sp>
        <p:nvSpPr>
          <p:cNvPr id="7" name="Espace réservé du numéro de diapositive 6"/>
          <p:cNvSpPr>
            <a:spLocks noGrp="1"/>
          </p:cNvSpPr>
          <p:nvPr>
            <p:ph type="sldNum" sz="quarter" idx="12"/>
          </p:nvPr>
        </p:nvSpPr>
        <p:spPr/>
        <p:txBody>
          <a:bodyPr/>
          <a:lstStyle/>
          <a:p>
            <a:fld id="{EA69E021-E764-47BF-814A-01EEAFABCEC1}" type="slidenum">
              <a:rPr lang="fr-CA" smtClean="0"/>
              <a:t>‹N°›</a:t>
            </a:fld>
            <a:endParaRPr lang="fr-CA"/>
          </a:p>
        </p:txBody>
      </p:sp>
    </p:spTree>
    <p:extLst>
      <p:ext uri="{BB962C8B-B14F-4D97-AF65-F5344CB8AC3E}">
        <p14:creationId xmlns:p14="http://schemas.microsoft.com/office/powerpoint/2010/main" val="2334870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Modifiez le style du titre</a:t>
            </a:r>
            <a:endParaRPr lang="fr-CA"/>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CA"/>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60A5C40A-9A9D-4D35-A76F-B0E031DEE908}" type="datetime1">
              <a:rPr lang="fr-CA" smtClean="0"/>
              <a:t>2020-10-13</a:t>
            </a:fld>
            <a:endParaRPr lang="fr-CA"/>
          </a:p>
        </p:txBody>
      </p:sp>
      <p:sp>
        <p:nvSpPr>
          <p:cNvPr id="6" name="Espace réservé du pied de page 5"/>
          <p:cNvSpPr>
            <a:spLocks noGrp="1"/>
          </p:cNvSpPr>
          <p:nvPr>
            <p:ph type="ftr" sz="quarter" idx="11"/>
          </p:nvPr>
        </p:nvSpPr>
        <p:spPr/>
        <p:txBody>
          <a:bodyPr/>
          <a:lstStyle/>
          <a:p>
            <a:endParaRPr lang="fr-CA"/>
          </a:p>
        </p:txBody>
      </p:sp>
      <p:sp>
        <p:nvSpPr>
          <p:cNvPr id="7" name="Espace réservé du numéro de diapositive 6"/>
          <p:cNvSpPr>
            <a:spLocks noGrp="1"/>
          </p:cNvSpPr>
          <p:nvPr>
            <p:ph type="sldNum" sz="quarter" idx="12"/>
          </p:nvPr>
        </p:nvSpPr>
        <p:spPr/>
        <p:txBody>
          <a:bodyPr/>
          <a:lstStyle/>
          <a:p>
            <a:fld id="{EA69E021-E764-47BF-814A-01EEAFABCEC1}" type="slidenum">
              <a:rPr lang="fr-CA" smtClean="0"/>
              <a:t>‹N°›</a:t>
            </a:fld>
            <a:endParaRPr lang="fr-CA"/>
          </a:p>
        </p:txBody>
      </p:sp>
    </p:spTree>
    <p:extLst>
      <p:ext uri="{BB962C8B-B14F-4D97-AF65-F5344CB8AC3E}">
        <p14:creationId xmlns:p14="http://schemas.microsoft.com/office/powerpoint/2010/main" val="8449515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smtClean="0"/>
              <a:t>Modifiez le style du titre</a:t>
            </a:r>
            <a:endParaRPr lang="fr-CA"/>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7387AE8-BE65-4577-A78F-C26DDD6820FB}" type="datetime1">
              <a:rPr lang="fr-CA" smtClean="0"/>
              <a:t>2020-10-13</a:t>
            </a:fld>
            <a:endParaRPr lang="fr-CA"/>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CA"/>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A69E021-E764-47BF-814A-01EEAFABCEC1}" type="slidenum">
              <a:rPr lang="fr-CA" smtClean="0"/>
              <a:t>‹N°›</a:t>
            </a:fld>
            <a:endParaRPr lang="fr-CA"/>
          </a:p>
        </p:txBody>
      </p:sp>
    </p:spTree>
    <p:extLst>
      <p:ext uri="{BB962C8B-B14F-4D97-AF65-F5344CB8AC3E}">
        <p14:creationId xmlns:p14="http://schemas.microsoft.com/office/powerpoint/2010/main" val="154473866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gif"/><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gif"/><Relationship Id="rId4" Type="http://schemas.openxmlformats.org/officeDocument/2006/relationships/image" Target="../media/image3.gif"/></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hyperlink" Target="https://svs.gsfc.nasa.gov/4626" TargetMode="Externa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image" Target="../media/image1.gi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30.png"/><Relationship Id="rId5" Type="http://schemas.openxmlformats.org/officeDocument/2006/relationships/hyperlink" Target="https://video.vice.com/fr_ca/video/vivre-avec-lecoanxiete/5cb0ad3abe40770eba7216d1" TargetMode="External"/><Relationship Id="rId4" Type="http://schemas.openxmlformats.org/officeDocument/2006/relationships/notesSlide" Target="../notesSlides/notesSlide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3.png"/></Relationships>
</file>

<file path=ppt/slides/_rels/slide3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2.xml"/><Relationship Id="rId4" Type="http://schemas.openxmlformats.org/officeDocument/2006/relationships/image" Target="../media/image47.jpeg"/></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gi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OPEQ\Desktop\Outil\Terre p1pale.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62049" y="44624"/>
            <a:ext cx="6434111" cy="643872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C:\Users\OPEQ\Desktop\Outil\Sans-titre-1.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531441"/>
            <a:ext cx="9144000" cy="7074023"/>
          </a:xfrm>
          <a:prstGeom prst="rect">
            <a:avLst/>
          </a:prstGeom>
          <a:noFill/>
          <a:extLst>
            <a:ext uri="{909E8E84-426E-40DD-AFC4-6F175D3DCCD1}">
              <a14:hiddenFill xmlns:a14="http://schemas.microsoft.com/office/drawing/2010/main">
                <a:solidFill>
                  <a:srgbClr val="FFFFFF"/>
                </a:solidFill>
              </a14:hiddenFill>
            </a:ext>
          </a:extLst>
        </p:spPr>
      </p:pic>
      <p:sp>
        <p:nvSpPr>
          <p:cNvPr id="2" name="Titre 1"/>
          <p:cNvSpPr>
            <a:spLocks noGrp="1"/>
          </p:cNvSpPr>
          <p:nvPr>
            <p:ph type="ctrTitle"/>
          </p:nvPr>
        </p:nvSpPr>
        <p:spPr>
          <a:xfrm>
            <a:off x="611560" y="1770919"/>
            <a:ext cx="7772400" cy="1470025"/>
          </a:xfrm>
        </p:spPr>
        <p:txBody>
          <a:bodyPr/>
          <a:lstStyle/>
          <a:p>
            <a:r>
              <a:rPr lang="fr-CA" dirty="0" smtClean="0"/>
              <a:t>Justice sociale </a:t>
            </a:r>
            <a:br>
              <a:rPr lang="fr-CA" dirty="0" smtClean="0"/>
            </a:br>
            <a:r>
              <a:rPr lang="fr-CA" dirty="0" smtClean="0">
                <a:solidFill>
                  <a:srgbClr val="4B9560"/>
                </a:solidFill>
              </a:rPr>
              <a:t>Justice</a:t>
            </a:r>
            <a:r>
              <a:rPr lang="fr-CA" dirty="0" smtClean="0"/>
              <a:t> climatique</a:t>
            </a:r>
            <a:endParaRPr lang="fr-CA" dirty="0"/>
          </a:p>
        </p:txBody>
      </p:sp>
      <p:pic>
        <p:nvPicPr>
          <p:cNvPr id="3074" name="Picture 2" descr="C:\Users\OPEQ\Desktop\Outil\bouteille.g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8662541">
            <a:off x="1363033" y="4044304"/>
            <a:ext cx="1146844" cy="1146844"/>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Users\OPEQ\Desktop\Outil\arète.gi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564" y="4306845"/>
            <a:ext cx="1110529" cy="840983"/>
          </a:xfrm>
          <a:prstGeom prst="rect">
            <a:avLst/>
          </a:prstGeom>
          <a:noFill/>
          <a:extLst>
            <a:ext uri="{909E8E84-426E-40DD-AFC4-6F175D3DCCD1}">
              <a14:hiddenFill xmlns:a14="http://schemas.microsoft.com/office/drawing/2010/main">
                <a:solidFill>
                  <a:srgbClr val="FFFFFF"/>
                </a:solidFill>
              </a14:hiddenFill>
            </a:ext>
          </a:extLst>
        </p:spPr>
      </p:pic>
      <p:sp>
        <p:nvSpPr>
          <p:cNvPr id="7" name="ZoneTexte 6"/>
          <p:cNvSpPr txBox="1"/>
          <p:nvPr/>
        </p:nvSpPr>
        <p:spPr>
          <a:xfrm>
            <a:off x="611560" y="5270493"/>
            <a:ext cx="7782132" cy="1384995"/>
          </a:xfrm>
          <a:prstGeom prst="rect">
            <a:avLst/>
          </a:prstGeom>
          <a:noFill/>
        </p:spPr>
        <p:txBody>
          <a:bodyPr wrap="square" rtlCol="0">
            <a:spAutoFit/>
          </a:bodyPr>
          <a:lstStyle/>
          <a:p>
            <a:r>
              <a:rPr lang="en-CA" sz="1400" dirty="0" err="1" smtClean="0">
                <a:solidFill>
                  <a:schemeClr val="bg1"/>
                </a:solidFill>
              </a:rPr>
              <a:t>Inspiré</a:t>
            </a:r>
            <a:r>
              <a:rPr lang="en-CA" sz="1400" dirty="0" smtClean="0">
                <a:solidFill>
                  <a:schemeClr val="bg1"/>
                </a:solidFill>
              </a:rPr>
              <a:t> de:</a:t>
            </a:r>
          </a:p>
          <a:p>
            <a:endParaRPr lang="en-CA" sz="1400" dirty="0" smtClean="0">
              <a:solidFill>
                <a:schemeClr val="bg1"/>
              </a:solidFill>
            </a:endParaRPr>
          </a:p>
          <a:p>
            <a:pPr marL="285750" indent="-285750">
              <a:buFont typeface="Arial" panose="020B0604020202020204" pitchFamily="34" charset="0"/>
              <a:buChar char="•"/>
            </a:pPr>
            <a:r>
              <a:rPr lang="en-CA" sz="1400" dirty="0" err="1" smtClean="0">
                <a:solidFill>
                  <a:schemeClr val="bg1"/>
                </a:solidFill>
              </a:rPr>
              <a:t>L’atelier</a:t>
            </a:r>
            <a:r>
              <a:rPr lang="en-CA" sz="1400" dirty="0" smtClean="0">
                <a:solidFill>
                  <a:schemeClr val="bg1"/>
                </a:solidFill>
              </a:rPr>
              <a:t> du RÉPAC sur la justice </a:t>
            </a:r>
            <a:r>
              <a:rPr lang="en-CA" sz="1400" dirty="0" err="1" smtClean="0">
                <a:solidFill>
                  <a:schemeClr val="bg1"/>
                </a:solidFill>
              </a:rPr>
              <a:t>sociale</a:t>
            </a:r>
            <a:r>
              <a:rPr lang="en-CA" sz="1400" dirty="0" smtClean="0">
                <a:solidFill>
                  <a:schemeClr val="bg1"/>
                </a:solidFill>
              </a:rPr>
              <a:t> et </a:t>
            </a:r>
            <a:r>
              <a:rPr lang="en-CA" sz="1400" dirty="0" err="1" smtClean="0">
                <a:solidFill>
                  <a:schemeClr val="bg1"/>
                </a:solidFill>
              </a:rPr>
              <a:t>climatique</a:t>
            </a:r>
            <a:r>
              <a:rPr lang="en-CA" sz="1400" dirty="0" smtClean="0">
                <a:solidFill>
                  <a:schemeClr val="bg1"/>
                </a:solidFill>
              </a:rPr>
              <a:t>;</a:t>
            </a:r>
          </a:p>
          <a:p>
            <a:pPr marL="285750" indent="-285750">
              <a:buFont typeface="Arial" panose="020B0604020202020204" pitchFamily="34" charset="0"/>
              <a:buChar char="•"/>
            </a:pPr>
            <a:r>
              <a:rPr lang="en-CA" sz="1400" dirty="0" smtClean="0">
                <a:solidFill>
                  <a:schemeClr val="bg1"/>
                </a:solidFill>
              </a:rPr>
              <a:t>La </a:t>
            </a:r>
            <a:r>
              <a:rPr lang="en-CA" sz="1400" dirty="0" err="1" smtClean="0">
                <a:solidFill>
                  <a:schemeClr val="bg1"/>
                </a:solidFill>
              </a:rPr>
              <a:t>présentation</a:t>
            </a:r>
            <a:r>
              <a:rPr lang="en-CA" sz="1400" dirty="0" smtClean="0">
                <a:solidFill>
                  <a:schemeClr val="bg1"/>
                </a:solidFill>
              </a:rPr>
              <a:t> de La </a:t>
            </a:r>
            <a:r>
              <a:rPr lang="en-CA" sz="1400" dirty="0" err="1">
                <a:solidFill>
                  <a:schemeClr val="bg1"/>
                </a:solidFill>
              </a:rPr>
              <a:t>p</a:t>
            </a:r>
            <a:r>
              <a:rPr lang="en-CA" sz="1400" dirty="0" err="1" smtClean="0">
                <a:solidFill>
                  <a:schemeClr val="bg1"/>
                </a:solidFill>
              </a:rPr>
              <a:t>lanète</a:t>
            </a:r>
            <a:r>
              <a:rPr lang="en-CA" sz="1400" dirty="0" smtClean="0">
                <a:solidFill>
                  <a:schemeClr val="bg1"/>
                </a:solidFill>
              </a:rPr>
              <a:t> </a:t>
            </a:r>
            <a:r>
              <a:rPr lang="en-CA" sz="1400" dirty="0" err="1" smtClean="0">
                <a:solidFill>
                  <a:schemeClr val="bg1"/>
                </a:solidFill>
              </a:rPr>
              <a:t>s’invite</a:t>
            </a:r>
            <a:r>
              <a:rPr lang="en-CA" sz="1400" dirty="0" smtClean="0">
                <a:solidFill>
                  <a:schemeClr val="bg1"/>
                </a:solidFill>
              </a:rPr>
              <a:t> au </a:t>
            </a:r>
            <a:r>
              <a:rPr lang="en-CA" sz="1400" dirty="0" err="1" smtClean="0">
                <a:solidFill>
                  <a:schemeClr val="bg1"/>
                </a:solidFill>
              </a:rPr>
              <a:t>parlement</a:t>
            </a:r>
            <a:r>
              <a:rPr lang="en-CA" sz="1400" dirty="0" smtClean="0">
                <a:solidFill>
                  <a:schemeClr val="bg1"/>
                </a:solidFill>
              </a:rPr>
              <a:t>;</a:t>
            </a:r>
          </a:p>
          <a:p>
            <a:pPr marL="285750" indent="-285750">
              <a:buFont typeface="Arial" panose="020B0604020202020204" pitchFamily="34" charset="0"/>
              <a:buChar char="•"/>
            </a:pPr>
            <a:r>
              <a:rPr lang="en-CA" sz="1400" dirty="0" smtClean="0">
                <a:solidFill>
                  <a:schemeClr val="bg1"/>
                </a:solidFill>
              </a:rPr>
              <a:t>La </a:t>
            </a:r>
            <a:r>
              <a:rPr lang="en-CA" sz="1400" dirty="0" err="1" smtClean="0">
                <a:solidFill>
                  <a:schemeClr val="bg1"/>
                </a:solidFill>
              </a:rPr>
              <a:t>mallette</a:t>
            </a:r>
            <a:r>
              <a:rPr lang="en-CA" sz="1400" dirty="0" smtClean="0">
                <a:solidFill>
                  <a:schemeClr val="bg1"/>
                </a:solidFill>
              </a:rPr>
              <a:t> </a:t>
            </a:r>
            <a:r>
              <a:rPr lang="en-CA" sz="1400" dirty="0" err="1" smtClean="0">
                <a:solidFill>
                  <a:schemeClr val="bg1"/>
                </a:solidFill>
              </a:rPr>
              <a:t>pédagogique</a:t>
            </a:r>
            <a:r>
              <a:rPr lang="en-CA" sz="1400" dirty="0">
                <a:solidFill>
                  <a:schemeClr val="bg1"/>
                </a:solidFill>
              </a:rPr>
              <a:t> </a:t>
            </a:r>
            <a:r>
              <a:rPr lang="en-CA" sz="1400" dirty="0" smtClean="0">
                <a:solidFill>
                  <a:schemeClr val="bg1"/>
                </a:solidFill>
              </a:rPr>
              <a:t>pour la justice </a:t>
            </a:r>
            <a:r>
              <a:rPr lang="en-CA" sz="1400" dirty="0" err="1" smtClean="0">
                <a:solidFill>
                  <a:schemeClr val="bg1"/>
                </a:solidFill>
              </a:rPr>
              <a:t>climatique</a:t>
            </a:r>
            <a:r>
              <a:rPr lang="en-CA" sz="1400" dirty="0" smtClean="0">
                <a:solidFill>
                  <a:schemeClr val="bg1"/>
                </a:solidFill>
              </a:rPr>
              <a:t>  du</a:t>
            </a:r>
            <a:r>
              <a:rPr lang="fr-CA" sz="1400" dirty="0" smtClean="0">
                <a:solidFill>
                  <a:schemeClr val="bg1"/>
                </a:solidFill>
              </a:rPr>
              <a:t> </a:t>
            </a:r>
            <a:r>
              <a:rPr lang="fr-CA" sz="1400" dirty="0">
                <a:solidFill>
                  <a:schemeClr val="bg1"/>
                </a:solidFill>
              </a:rPr>
              <a:t>Centre national de coopération au développement (CNCD-11.11.11</a:t>
            </a:r>
            <a:r>
              <a:rPr lang="fr-CA" sz="1400" dirty="0" smtClean="0">
                <a:solidFill>
                  <a:schemeClr val="bg1"/>
                </a:solidFill>
              </a:rPr>
              <a:t>)</a:t>
            </a:r>
            <a:r>
              <a:rPr lang="en-CA" sz="1400" dirty="0" smtClean="0">
                <a:solidFill>
                  <a:schemeClr val="bg1"/>
                </a:solidFill>
              </a:rPr>
              <a:t>.</a:t>
            </a:r>
          </a:p>
        </p:txBody>
      </p:sp>
      <p:pic>
        <p:nvPicPr>
          <p:cNvPr id="9" name="Image 8"/>
          <p:cNvPicPr/>
          <p:nvPr/>
        </p:nvPicPr>
        <p:blipFill>
          <a:blip r:embed="rId6" cstate="print">
            <a:extLst>
              <a:ext uri="{28A0092B-C50C-407E-A947-70E740481C1C}">
                <a14:useLocalDpi xmlns:a14="http://schemas.microsoft.com/office/drawing/2010/main" val="0"/>
              </a:ext>
            </a:extLst>
          </a:blip>
          <a:stretch>
            <a:fillRect/>
          </a:stretch>
        </p:blipFill>
        <p:spPr>
          <a:xfrm>
            <a:off x="3057600" y="4306845"/>
            <a:ext cx="2880320" cy="628815"/>
          </a:xfrm>
          <a:prstGeom prst="rect">
            <a:avLst/>
          </a:prstGeom>
        </p:spPr>
      </p:pic>
      <p:pic>
        <p:nvPicPr>
          <p:cNvPr id="10" name="Picture 2" descr="C:\Users\OPEQ\Desktop\Outil\bouteille.g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8626094">
            <a:off x="6371085" y="4228806"/>
            <a:ext cx="1146844" cy="114684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C:\Users\OPEQ\Desktop\Outil\arète.gi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0978932">
            <a:off x="7857070" y="4381736"/>
            <a:ext cx="1110529" cy="8409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2941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326108"/>
            <a:ext cx="8229600" cy="582612"/>
          </a:xfrm>
        </p:spPr>
        <p:txBody>
          <a:bodyPr>
            <a:normAutofit fontScale="90000"/>
          </a:bodyPr>
          <a:lstStyle/>
          <a:p>
            <a:pPr lvl="2" algn="ctr" rtl="0">
              <a:spcBef>
                <a:spcPct val="0"/>
              </a:spcBef>
            </a:pPr>
            <a:r>
              <a:rPr lang="fr-CA" sz="2800" dirty="0"/>
              <a:t>L</a:t>
            </a:r>
            <a:r>
              <a:rPr lang="fr-CA" sz="2800" dirty="0" smtClean="0"/>
              <a:t>a terre se réchauffe rapidement</a:t>
            </a:r>
            <a:br>
              <a:rPr lang="fr-CA" sz="2800" dirty="0" smtClean="0"/>
            </a:br>
            <a:endParaRPr lang="fr-CA" sz="2800" dirty="0"/>
          </a:p>
        </p:txBody>
      </p:sp>
      <p:sp>
        <p:nvSpPr>
          <p:cNvPr id="4" name="Espace réservé du numéro de diapositive 3"/>
          <p:cNvSpPr>
            <a:spLocks noGrp="1"/>
          </p:cNvSpPr>
          <p:nvPr>
            <p:ph type="sldNum" sz="quarter" idx="12"/>
          </p:nvPr>
        </p:nvSpPr>
        <p:spPr/>
        <p:txBody>
          <a:bodyPr/>
          <a:lstStyle/>
          <a:p>
            <a:fld id="{EA69E021-E764-47BF-814A-01EEAFABCEC1}" type="slidenum">
              <a:rPr lang="fr-CA" smtClean="0"/>
              <a:t>10</a:t>
            </a:fld>
            <a:endParaRPr lang="fr-CA"/>
          </a:p>
        </p:txBody>
      </p:sp>
      <p:pic>
        <p:nvPicPr>
          <p:cNvPr id="3" name="2018HD_celsius_1080p30.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836712"/>
            <a:ext cx="9144000" cy="5143500"/>
          </a:xfrm>
          <a:prstGeom prst="rect">
            <a:avLst/>
          </a:prstGeom>
        </p:spPr>
      </p:pic>
      <p:sp>
        <p:nvSpPr>
          <p:cNvPr id="5" name="ZoneTexte 4"/>
          <p:cNvSpPr txBox="1"/>
          <p:nvPr/>
        </p:nvSpPr>
        <p:spPr>
          <a:xfrm>
            <a:off x="323528" y="6356350"/>
            <a:ext cx="4320480" cy="369332"/>
          </a:xfrm>
          <a:prstGeom prst="rect">
            <a:avLst/>
          </a:prstGeom>
          <a:noFill/>
        </p:spPr>
        <p:txBody>
          <a:bodyPr wrap="square" rtlCol="0">
            <a:spAutoFit/>
          </a:bodyPr>
          <a:lstStyle/>
          <a:p>
            <a:r>
              <a:rPr lang="fr-CA" dirty="0">
                <a:hlinkClick r:id="rId5"/>
              </a:rPr>
              <a:t>https://svs.gsfc.nasa.gov/4626</a:t>
            </a:r>
            <a:endParaRPr lang="fr-CA" dirty="0"/>
          </a:p>
        </p:txBody>
      </p:sp>
    </p:spTree>
    <p:extLst>
      <p:ext uri="{BB962C8B-B14F-4D97-AF65-F5344CB8AC3E}">
        <p14:creationId xmlns:p14="http://schemas.microsoft.com/office/powerpoint/2010/main" val="288285988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116632"/>
            <a:ext cx="8229600" cy="1143000"/>
          </a:xfrm>
        </p:spPr>
        <p:txBody>
          <a:bodyPr>
            <a:normAutofit/>
          </a:bodyPr>
          <a:lstStyle/>
          <a:p>
            <a:pPr lvl="2" algn="ctr" rtl="0">
              <a:spcBef>
                <a:spcPct val="0"/>
              </a:spcBef>
            </a:pPr>
            <a:r>
              <a:rPr lang="fr-CA" sz="2800" dirty="0"/>
              <a:t>C</a:t>
            </a:r>
            <a:r>
              <a:rPr lang="fr-CA" sz="2800" dirty="0" smtClean="0"/>
              <a:t>e réchauffement est dû à l’activité humaine</a:t>
            </a:r>
            <a:br>
              <a:rPr lang="fr-CA" sz="2800" dirty="0" smtClean="0"/>
            </a:br>
            <a:endParaRPr lang="fr-CA" sz="2800" dirty="0"/>
          </a:p>
        </p:txBody>
      </p:sp>
      <p:sp>
        <p:nvSpPr>
          <p:cNvPr id="4" name="Espace réservé du numéro de diapositive 3"/>
          <p:cNvSpPr>
            <a:spLocks noGrp="1"/>
          </p:cNvSpPr>
          <p:nvPr>
            <p:ph type="sldNum" sz="quarter" idx="12"/>
          </p:nvPr>
        </p:nvSpPr>
        <p:spPr/>
        <p:txBody>
          <a:bodyPr/>
          <a:lstStyle/>
          <a:p>
            <a:fld id="{EA69E021-E764-47BF-814A-01EEAFABCEC1}" type="slidenum">
              <a:rPr lang="fr-CA" smtClean="0"/>
              <a:t>11</a:t>
            </a:fld>
            <a:endParaRPr lang="fr-CA"/>
          </a:p>
        </p:txBody>
      </p:sp>
      <p:pic>
        <p:nvPicPr>
          <p:cNvPr id="3" name="Imag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206" y="765975"/>
            <a:ext cx="9085298" cy="6047401"/>
          </a:xfrm>
          <a:prstGeom prst="rect">
            <a:avLst/>
          </a:prstGeom>
        </p:spPr>
      </p:pic>
    </p:spTree>
    <p:extLst>
      <p:ext uri="{BB962C8B-B14F-4D97-AF65-F5344CB8AC3E}">
        <p14:creationId xmlns:p14="http://schemas.microsoft.com/office/powerpoint/2010/main" val="409311920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26540" y="-27384"/>
            <a:ext cx="8229600" cy="660911"/>
          </a:xfrm>
        </p:spPr>
        <p:txBody>
          <a:bodyPr>
            <a:normAutofit/>
          </a:bodyPr>
          <a:lstStyle/>
          <a:p>
            <a:pPr lvl="2" algn="ctr" rtl="0">
              <a:spcBef>
                <a:spcPct val="0"/>
              </a:spcBef>
            </a:pPr>
            <a:r>
              <a:rPr lang="fr-CA" sz="2800" dirty="0"/>
              <a:t>N</a:t>
            </a:r>
            <a:r>
              <a:rPr lang="fr-CA" sz="2800" dirty="0" smtClean="0"/>
              <a:t>otre survie est menacée</a:t>
            </a:r>
            <a:endParaRPr lang="fr-CA" sz="2800" dirty="0"/>
          </a:p>
        </p:txBody>
      </p:sp>
      <p:sp>
        <p:nvSpPr>
          <p:cNvPr id="4" name="Espace réservé du numéro de diapositive 3"/>
          <p:cNvSpPr>
            <a:spLocks noGrp="1"/>
          </p:cNvSpPr>
          <p:nvPr>
            <p:ph type="sldNum" sz="quarter" idx="12"/>
          </p:nvPr>
        </p:nvSpPr>
        <p:spPr/>
        <p:txBody>
          <a:bodyPr/>
          <a:lstStyle/>
          <a:p>
            <a:fld id="{EA69E021-E764-47BF-814A-01EEAFABCEC1}" type="slidenum">
              <a:rPr lang="fr-CA" smtClean="0"/>
              <a:t>12</a:t>
            </a:fld>
            <a:endParaRPr lang="fr-CA"/>
          </a:p>
        </p:txBody>
      </p:sp>
      <p:pic>
        <p:nvPicPr>
          <p:cNvPr id="3" name="Imag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496" y="620688"/>
            <a:ext cx="9073008" cy="6186141"/>
          </a:xfrm>
          <a:prstGeom prst="rect">
            <a:avLst/>
          </a:prstGeom>
        </p:spPr>
      </p:pic>
    </p:spTree>
    <p:extLst>
      <p:ext uri="{BB962C8B-B14F-4D97-AF65-F5344CB8AC3E}">
        <p14:creationId xmlns:p14="http://schemas.microsoft.com/office/powerpoint/2010/main" val="409311920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pic>
        <p:nvPicPr>
          <p:cNvPr id="93" name="Google Shape;93;p14"/>
          <p:cNvPicPr preferRelativeResize="0">
            <a:picLocks noGrp="1"/>
          </p:cNvPicPr>
          <p:nvPr>
            <p:ph type="body" idx="1"/>
          </p:nvPr>
        </p:nvPicPr>
        <p:blipFill rotWithShape="1">
          <a:blip r:embed="rId3">
            <a:alphaModFix/>
          </a:blip>
          <a:srcRect/>
          <a:stretch/>
        </p:blipFill>
        <p:spPr>
          <a:xfrm>
            <a:off x="4499993" y="404664"/>
            <a:ext cx="4536504" cy="5328592"/>
          </a:xfrm>
          <a:prstGeom prst="rect">
            <a:avLst/>
          </a:prstGeom>
          <a:noFill/>
          <a:ln>
            <a:noFill/>
          </a:ln>
        </p:spPr>
      </p:pic>
      <p:sp>
        <p:nvSpPr>
          <p:cNvPr id="94" name="Google Shape;94;p14"/>
          <p:cNvSpPr txBox="1"/>
          <p:nvPr/>
        </p:nvSpPr>
        <p:spPr>
          <a:xfrm>
            <a:off x="509650" y="683691"/>
            <a:ext cx="3973749" cy="477053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fr-CA" sz="2400" b="1" dirty="0">
                <a:solidFill>
                  <a:schemeClr val="dk1"/>
                </a:solidFill>
                <a:latin typeface="Arial"/>
                <a:ea typeface="Arial"/>
                <a:cs typeface="Arial"/>
                <a:sym typeface="Arial"/>
              </a:rPr>
              <a:t>« Si nous ne changeons pas d’orientation d’ici 2020, nous risquons de manquer le moment où nous pouvons éviter un emballement du système climatique, ce qui aurait des conséquences désastreuses pour les humains et les systèmes naturels qui nous soutiennent. »</a:t>
            </a:r>
            <a:br>
              <a:rPr lang="fr-CA" sz="2400" b="1" dirty="0">
                <a:solidFill>
                  <a:schemeClr val="dk1"/>
                </a:solidFill>
                <a:latin typeface="Arial"/>
                <a:ea typeface="Arial"/>
                <a:cs typeface="Arial"/>
                <a:sym typeface="Arial"/>
              </a:rPr>
            </a:br>
            <a:endParaRPr lang="fr-CA" sz="2400" b="1" dirty="0" smtClean="0">
              <a:solidFill>
                <a:schemeClr val="dk1"/>
              </a:solidFill>
              <a:latin typeface="Arial"/>
              <a:ea typeface="Arial"/>
              <a:cs typeface="Arial"/>
              <a:sym typeface="Arial"/>
            </a:endParaRPr>
          </a:p>
          <a:p>
            <a:pPr marL="0" marR="0" lvl="0" indent="0" algn="l" rtl="0">
              <a:spcBef>
                <a:spcPts val="0"/>
              </a:spcBef>
              <a:spcAft>
                <a:spcPts val="0"/>
              </a:spcAft>
              <a:buNone/>
            </a:pPr>
            <a:endParaRPr sz="1600" b="1" dirty="0">
              <a:solidFill>
                <a:schemeClr val="dk1"/>
              </a:solidFill>
              <a:latin typeface="Arial"/>
              <a:ea typeface="Arial"/>
              <a:cs typeface="Arial"/>
              <a:sym typeface="Arial"/>
            </a:endParaRPr>
          </a:p>
          <a:p>
            <a:pPr marL="0" marR="0" lvl="0" indent="0" algn="l" rtl="0">
              <a:spcBef>
                <a:spcPts val="0"/>
              </a:spcBef>
              <a:spcAft>
                <a:spcPts val="0"/>
              </a:spcAft>
              <a:buNone/>
            </a:pPr>
            <a:r>
              <a:rPr lang="fr-CA" sz="1600" b="1" dirty="0">
                <a:solidFill>
                  <a:srgbClr val="1DAB99"/>
                </a:solidFill>
                <a:latin typeface="Arial"/>
                <a:ea typeface="Arial"/>
                <a:cs typeface="Arial"/>
                <a:sym typeface="Arial"/>
              </a:rPr>
              <a:t>ANTONIO GUTERRES, </a:t>
            </a:r>
            <a:endParaRPr dirty="0">
              <a:solidFill>
                <a:srgbClr val="1DAB99"/>
              </a:solidFill>
            </a:endParaRPr>
          </a:p>
          <a:p>
            <a:pPr marL="0" marR="0" lvl="0" indent="0" algn="l" rtl="0">
              <a:spcBef>
                <a:spcPts val="0"/>
              </a:spcBef>
              <a:spcAft>
                <a:spcPts val="0"/>
              </a:spcAft>
              <a:buNone/>
            </a:pPr>
            <a:r>
              <a:rPr lang="fr-CA" sz="1600" b="1" dirty="0">
                <a:solidFill>
                  <a:srgbClr val="1DAB99"/>
                </a:solidFill>
                <a:latin typeface="Arial"/>
                <a:ea typeface="Arial"/>
                <a:cs typeface="Arial"/>
                <a:sym typeface="Arial"/>
              </a:rPr>
              <a:t>SECRÉTAIRE GÉNÉRAL DES NATIONS UNIES</a:t>
            </a:r>
            <a:endParaRPr dirty="0">
              <a:solidFill>
                <a:srgbClr val="1DAB99"/>
              </a:solidFill>
            </a:endParaRPr>
          </a:p>
          <a:p>
            <a:pPr marL="0" marR="0" lvl="0" indent="0" algn="l" rtl="0">
              <a:spcBef>
                <a:spcPts val="0"/>
              </a:spcBef>
              <a:spcAft>
                <a:spcPts val="0"/>
              </a:spcAft>
              <a:buNone/>
            </a:pPr>
            <a:r>
              <a:rPr lang="fr-CA" sz="1600" b="1" dirty="0">
                <a:solidFill>
                  <a:schemeClr val="dk1"/>
                </a:solidFill>
                <a:latin typeface="Arial"/>
                <a:ea typeface="Arial"/>
                <a:cs typeface="Arial"/>
                <a:sym typeface="Arial"/>
              </a:rPr>
              <a:t>10 SEPTEMBRE 2018</a:t>
            </a:r>
            <a:endParaRPr sz="1600" b="1"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7237718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EA69E021-E764-47BF-814A-01EEAFABCEC1}" type="slidenum">
              <a:rPr lang="fr-CA" smtClean="0"/>
              <a:t>14</a:t>
            </a:fld>
            <a:endParaRPr lang="fr-CA"/>
          </a:p>
        </p:txBody>
      </p:sp>
      <p:sp>
        <p:nvSpPr>
          <p:cNvPr id="8" name="Google Shape;103;p15"/>
          <p:cNvSpPr txBox="1"/>
          <p:nvPr/>
        </p:nvSpPr>
        <p:spPr>
          <a:xfrm>
            <a:off x="532176" y="332656"/>
            <a:ext cx="8316416" cy="136791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fr-CA" sz="4800" b="1" dirty="0">
                <a:solidFill>
                  <a:srgbClr val="1DAB99"/>
                </a:solidFill>
                <a:latin typeface="+mj-lt"/>
                <a:ea typeface="Arial"/>
                <a:cs typeface="Arial"/>
                <a:sym typeface="Arial"/>
              </a:rPr>
              <a:t>RÉCHAUFFEMENT ACTUEL</a:t>
            </a:r>
            <a:endParaRPr sz="4800" dirty="0">
              <a:solidFill>
                <a:srgbClr val="1DAB99"/>
              </a:solidFill>
              <a:latin typeface="+mj-lt"/>
            </a:endParaRPr>
          </a:p>
          <a:p>
            <a:pPr marL="0" marR="0" lvl="0" indent="0" algn="ctr" rtl="0">
              <a:spcBef>
                <a:spcPts val="0"/>
              </a:spcBef>
              <a:spcAft>
                <a:spcPts val="0"/>
              </a:spcAft>
              <a:buNone/>
            </a:pPr>
            <a:r>
              <a:rPr lang="fr-CA" sz="4800" b="1" dirty="0" smtClean="0">
                <a:solidFill>
                  <a:schemeClr val="dk1"/>
                </a:solidFill>
                <a:latin typeface="+mj-lt"/>
                <a:ea typeface="Arial"/>
                <a:cs typeface="Arial"/>
                <a:sym typeface="Arial"/>
              </a:rPr>
              <a:t> </a:t>
            </a:r>
            <a:endParaRPr sz="4800" b="1" dirty="0">
              <a:solidFill>
                <a:schemeClr val="dk1"/>
              </a:solidFill>
              <a:latin typeface="+mj-lt"/>
              <a:ea typeface="Arial"/>
              <a:cs typeface="Arial"/>
              <a:sym typeface="Arial"/>
            </a:endParaRPr>
          </a:p>
        </p:txBody>
      </p:sp>
      <p:pic>
        <p:nvPicPr>
          <p:cNvPr id="3" name="Image 2"/>
          <p:cNvPicPr>
            <a:picLocks noChangeAspect="1"/>
          </p:cNvPicPr>
          <p:nvPr/>
        </p:nvPicPr>
        <p:blipFill>
          <a:blip r:embed="rId2"/>
          <a:stretch>
            <a:fillRect/>
          </a:stretch>
        </p:blipFill>
        <p:spPr>
          <a:xfrm>
            <a:off x="2267744" y="1777857"/>
            <a:ext cx="4566300" cy="4578493"/>
          </a:xfrm>
          <a:prstGeom prst="rect">
            <a:avLst/>
          </a:prstGeom>
        </p:spPr>
      </p:pic>
      <p:pic>
        <p:nvPicPr>
          <p:cNvPr id="7" name="Picture 2" descr="C:\Users\OPEQ\Desktop\Outil\THERMO coupé.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31840" y="801286"/>
            <a:ext cx="5349931" cy="544954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3275856" y="3177185"/>
            <a:ext cx="2079415" cy="1446550"/>
          </a:xfrm>
          <a:prstGeom prst="rect">
            <a:avLst/>
          </a:prstGeom>
        </p:spPr>
        <p:txBody>
          <a:bodyPr wrap="none">
            <a:spAutoFit/>
          </a:bodyPr>
          <a:lstStyle/>
          <a:p>
            <a:r>
              <a:rPr lang="fr-CA" sz="8800" b="1" dirty="0" smtClean="0"/>
              <a:t>1°C</a:t>
            </a:r>
            <a:endParaRPr lang="fr-CA" sz="8800" b="1" dirty="0"/>
          </a:p>
        </p:txBody>
      </p:sp>
    </p:spTree>
    <p:extLst>
      <p:ext uri="{BB962C8B-B14F-4D97-AF65-F5344CB8AC3E}">
        <p14:creationId xmlns:p14="http://schemas.microsoft.com/office/powerpoint/2010/main" val="3778905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CA" sz="3200" dirty="0" smtClean="0"/>
              <a:t>On ressent déjà les conséquences</a:t>
            </a:r>
            <a:endParaRPr lang="fr-CA" sz="3200" dirty="0"/>
          </a:p>
        </p:txBody>
      </p:sp>
      <p:sp>
        <p:nvSpPr>
          <p:cNvPr id="3" name="Espace réservé du contenu 2"/>
          <p:cNvSpPr>
            <a:spLocks noGrp="1"/>
          </p:cNvSpPr>
          <p:nvPr>
            <p:ph idx="1"/>
          </p:nvPr>
        </p:nvSpPr>
        <p:spPr/>
        <p:txBody>
          <a:bodyPr/>
          <a:lstStyle/>
          <a:p>
            <a:endParaRPr lang="fr-CA" dirty="0"/>
          </a:p>
        </p:txBody>
      </p:sp>
      <p:sp>
        <p:nvSpPr>
          <p:cNvPr id="4" name="Espace réservé du numéro de diapositive 3"/>
          <p:cNvSpPr>
            <a:spLocks noGrp="1"/>
          </p:cNvSpPr>
          <p:nvPr>
            <p:ph type="sldNum" sz="quarter" idx="12"/>
          </p:nvPr>
        </p:nvSpPr>
        <p:spPr/>
        <p:txBody>
          <a:bodyPr/>
          <a:lstStyle/>
          <a:p>
            <a:fld id="{EA69E021-E764-47BF-814A-01EEAFABCEC1}" type="slidenum">
              <a:rPr lang="fr-CA" smtClean="0"/>
              <a:t>15</a:t>
            </a:fld>
            <a:endParaRPr lang="fr-CA"/>
          </a:p>
        </p:txBody>
      </p:sp>
      <p:pic>
        <p:nvPicPr>
          <p:cNvPr id="5" name="Image 4"/>
          <p:cNvPicPr>
            <a:picLocks noChangeAspect="1"/>
          </p:cNvPicPr>
          <p:nvPr/>
        </p:nvPicPr>
        <p:blipFill>
          <a:blip r:embed="rId2"/>
          <a:stretch>
            <a:fillRect/>
          </a:stretch>
        </p:blipFill>
        <p:spPr>
          <a:xfrm>
            <a:off x="144514" y="1655360"/>
            <a:ext cx="8854972" cy="5001419"/>
          </a:xfrm>
          <a:prstGeom prst="rect">
            <a:avLst/>
          </a:prstGeom>
        </p:spPr>
      </p:pic>
    </p:spTree>
    <p:extLst>
      <p:ext uri="{BB962C8B-B14F-4D97-AF65-F5344CB8AC3E}">
        <p14:creationId xmlns:p14="http://schemas.microsoft.com/office/powerpoint/2010/main" val="351479711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descr="C:\Users\OPEQ\Desktop\Outil\Terre p1pale.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11760" y="1872691"/>
            <a:ext cx="4571128" cy="4574407"/>
          </a:xfrm>
          <a:prstGeom prst="rect">
            <a:avLst/>
          </a:prstGeom>
          <a:noFill/>
          <a:extLst>
            <a:ext uri="{909E8E84-426E-40DD-AFC4-6F175D3DCCD1}">
              <a14:hiddenFill xmlns:a14="http://schemas.microsoft.com/office/drawing/2010/main">
                <a:solidFill>
                  <a:srgbClr val="FFFFFF"/>
                </a:solidFill>
              </a14:hiddenFill>
            </a:ext>
          </a:extLst>
        </p:spPr>
      </p:pic>
      <p:sp>
        <p:nvSpPr>
          <p:cNvPr id="2" name="Espace réservé du contenu 1"/>
          <p:cNvSpPr>
            <a:spLocks noGrp="1"/>
          </p:cNvSpPr>
          <p:nvPr>
            <p:ph idx="1"/>
          </p:nvPr>
        </p:nvSpPr>
        <p:spPr>
          <a:xfrm>
            <a:off x="-468560" y="1988840"/>
            <a:ext cx="5400600" cy="4608512"/>
          </a:xfrm>
        </p:spPr>
        <p:txBody>
          <a:bodyPr>
            <a:normAutofit/>
          </a:bodyPr>
          <a:lstStyle/>
          <a:p>
            <a:pPr marL="92075" lvl="1" indent="0">
              <a:buNone/>
            </a:pPr>
            <a:endParaRPr lang="fr-CA" sz="1400" dirty="0" smtClean="0"/>
          </a:p>
          <a:p>
            <a:pPr lvl="2"/>
            <a:endParaRPr lang="fr-CA" sz="3200" dirty="0" smtClean="0"/>
          </a:p>
        </p:txBody>
      </p:sp>
      <p:pic>
        <p:nvPicPr>
          <p:cNvPr id="5122" name="Picture 2" descr="C:\Users\OPEQ\Desktop\Outil\THERMO coupé.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36869" y="987932"/>
            <a:ext cx="5349931" cy="5449542"/>
          </a:xfrm>
          <a:prstGeom prst="rect">
            <a:avLst/>
          </a:prstGeom>
          <a:noFill/>
          <a:extLst>
            <a:ext uri="{909E8E84-426E-40DD-AFC4-6F175D3DCCD1}">
              <a14:hiddenFill xmlns:a14="http://schemas.microsoft.com/office/drawing/2010/main">
                <a:solidFill>
                  <a:srgbClr val="FFFFFF"/>
                </a:solidFill>
              </a14:hiddenFill>
            </a:ext>
          </a:extLst>
        </p:spPr>
      </p:pic>
      <p:sp>
        <p:nvSpPr>
          <p:cNvPr id="4" name="Espace réservé du numéro de diapositive 3"/>
          <p:cNvSpPr>
            <a:spLocks noGrp="1"/>
          </p:cNvSpPr>
          <p:nvPr>
            <p:ph type="sldNum" sz="quarter" idx="12"/>
          </p:nvPr>
        </p:nvSpPr>
        <p:spPr/>
        <p:txBody>
          <a:bodyPr/>
          <a:lstStyle/>
          <a:p>
            <a:fld id="{EA69E021-E764-47BF-814A-01EEAFABCEC1}" type="slidenum">
              <a:rPr lang="fr-CA" smtClean="0"/>
              <a:t>16</a:t>
            </a:fld>
            <a:endParaRPr lang="fr-CA"/>
          </a:p>
        </p:txBody>
      </p:sp>
      <p:sp>
        <p:nvSpPr>
          <p:cNvPr id="7" name="Rectangle 6"/>
          <p:cNvSpPr/>
          <p:nvPr/>
        </p:nvSpPr>
        <p:spPr>
          <a:xfrm>
            <a:off x="1106672" y="226086"/>
            <a:ext cx="6732240" cy="3293209"/>
          </a:xfrm>
          <a:prstGeom prst="rect">
            <a:avLst/>
          </a:prstGeom>
        </p:spPr>
        <p:txBody>
          <a:bodyPr wrap="square">
            <a:spAutoFit/>
          </a:bodyPr>
          <a:lstStyle/>
          <a:p>
            <a:pPr lvl="0" algn="ctr"/>
            <a:r>
              <a:rPr lang="fr-CA" sz="4800" b="1" dirty="0" smtClean="0">
                <a:solidFill>
                  <a:srgbClr val="1DAB99"/>
                </a:solidFill>
                <a:cs typeface="Arial"/>
                <a:sym typeface="Arial"/>
              </a:rPr>
              <a:t>PRÉVISON 2050</a:t>
            </a:r>
            <a:endParaRPr lang="fr-CA" sz="4800" dirty="0">
              <a:solidFill>
                <a:srgbClr val="1DAB99"/>
              </a:solidFill>
            </a:endParaRPr>
          </a:p>
          <a:p>
            <a:pPr lvl="0"/>
            <a:r>
              <a:rPr lang="fr-CA" sz="8000" b="1" dirty="0">
                <a:solidFill>
                  <a:schemeClr val="dk1"/>
                </a:solidFill>
                <a:latin typeface="Arial"/>
                <a:ea typeface="Arial"/>
                <a:cs typeface="Arial"/>
                <a:sym typeface="Arial"/>
              </a:rPr>
              <a:t> </a:t>
            </a:r>
            <a:endParaRPr lang="fr-CA" sz="8000" b="1" dirty="0" smtClean="0">
              <a:solidFill>
                <a:schemeClr val="dk1"/>
              </a:solidFill>
              <a:latin typeface="Arial"/>
              <a:ea typeface="Arial"/>
              <a:cs typeface="Arial"/>
              <a:sym typeface="Arial"/>
            </a:endParaRPr>
          </a:p>
          <a:p>
            <a:pPr lvl="0"/>
            <a:r>
              <a:rPr lang="fr-CA" sz="8000" b="1" dirty="0" smtClean="0">
                <a:solidFill>
                  <a:schemeClr val="dk1"/>
                </a:solidFill>
                <a:latin typeface="Arial"/>
                <a:ea typeface="Arial"/>
                <a:cs typeface="Arial"/>
                <a:sym typeface="Arial"/>
              </a:rPr>
              <a:t> </a:t>
            </a:r>
            <a:endParaRPr lang="fr-CA" sz="8000" b="1" dirty="0">
              <a:solidFill>
                <a:schemeClr val="dk1"/>
              </a:solidFill>
              <a:latin typeface="Arial"/>
              <a:ea typeface="Arial"/>
              <a:cs typeface="Arial"/>
              <a:sym typeface="Arial"/>
            </a:endParaRPr>
          </a:p>
        </p:txBody>
      </p:sp>
      <p:sp>
        <p:nvSpPr>
          <p:cNvPr id="3" name="ZoneTexte 2"/>
          <p:cNvSpPr txBox="1"/>
          <p:nvPr/>
        </p:nvSpPr>
        <p:spPr>
          <a:xfrm>
            <a:off x="3433085" y="3140968"/>
            <a:ext cx="2079415" cy="1446550"/>
          </a:xfrm>
          <a:prstGeom prst="rect">
            <a:avLst/>
          </a:prstGeom>
          <a:noFill/>
        </p:spPr>
        <p:txBody>
          <a:bodyPr wrap="none" rtlCol="0">
            <a:spAutoFit/>
          </a:bodyPr>
          <a:lstStyle/>
          <a:p>
            <a:r>
              <a:rPr lang="fr-CA" sz="8800" b="1" dirty="0"/>
              <a:t>2°C</a:t>
            </a:r>
          </a:p>
        </p:txBody>
      </p:sp>
    </p:spTree>
    <p:extLst>
      <p:ext uri="{BB962C8B-B14F-4D97-AF65-F5344CB8AC3E}">
        <p14:creationId xmlns:p14="http://schemas.microsoft.com/office/powerpoint/2010/main" val="3850700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188640"/>
            <a:ext cx="9144000" cy="782960"/>
          </a:xfrm>
        </p:spPr>
        <p:txBody>
          <a:bodyPr/>
          <a:lstStyle/>
          <a:p>
            <a:pPr lvl="2" algn="ctr"/>
            <a:r>
              <a:rPr lang="fr-CA" sz="3200" dirty="0" smtClean="0"/>
              <a:t>Destruction de plusieurs milieux naturels</a:t>
            </a:r>
          </a:p>
        </p:txBody>
      </p:sp>
      <p:sp>
        <p:nvSpPr>
          <p:cNvPr id="4" name="Espace réservé du numéro de diapositive 3"/>
          <p:cNvSpPr>
            <a:spLocks noGrp="1"/>
          </p:cNvSpPr>
          <p:nvPr>
            <p:ph type="sldNum" sz="quarter" idx="12"/>
          </p:nvPr>
        </p:nvSpPr>
        <p:spPr/>
        <p:txBody>
          <a:bodyPr/>
          <a:lstStyle/>
          <a:p>
            <a:fld id="{EA69E021-E764-47BF-814A-01EEAFABCEC1}" type="slidenum">
              <a:rPr lang="fr-CA" smtClean="0"/>
              <a:t>17</a:t>
            </a:fld>
            <a:endParaRPr lang="fr-CA"/>
          </a:p>
        </p:txBody>
      </p:sp>
      <p:pic>
        <p:nvPicPr>
          <p:cNvPr id="5" name="Imag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5803" y="1169969"/>
            <a:ext cx="7706868" cy="5571399"/>
          </a:xfrm>
          <a:prstGeom prst="rect">
            <a:avLst/>
          </a:prstGeom>
        </p:spPr>
      </p:pic>
    </p:spTree>
    <p:extLst>
      <p:ext uri="{BB962C8B-B14F-4D97-AF65-F5344CB8AC3E}">
        <p14:creationId xmlns:p14="http://schemas.microsoft.com/office/powerpoint/2010/main" val="225172186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39552" y="274638"/>
            <a:ext cx="8229600" cy="1143000"/>
          </a:xfrm>
        </p:spPr>
        <p:txBody>
          <a:bodyPr>
            <a:normAutofit fontScale="90000"/>
          </a:bodyPr>
          <a:lstStyle/>
          <a:p>
            <a:pPr lvl="2" algn="l" rtl="0">
              <a:spcBef>
                <a:spcPct val="0"/>
              </a:spcBef>
            </a:pPr>
            <a:r>
              <a:rPr lang="fr-CA" sz="3200" dirty="0" smtClean="0"/>
              <a:t>Augmentation des canicules et incendies, pluies torrentielles, sécheresses, ouragans, etc.</a:t>
            </a:r>
            <a:br>
              <a:rPr lang="fr-CA" sz="3200" dirty="0" smtClean="0"/>
            </a:br>
            <a:endParaRPr lang="fr-CA" dirty="0"/>
          </a:p>
        </p:txBody>
      </p:sp>
      <p:sp>
        <p:nvSpPr>
          <p:cNvPr id="4" name="Espace réservé du numéro de diapositive 3"/>
          <p:cNvSpPr>
            <a:spLocks noGrp="1"/>
          </p:cNvSpPr>
          <p:nvPr>
            <p:ph type="sldNum" sz="quarter" idx="12"/>
          </p:nvPr>
        </p:nvSpPr>
        <p:spPr/>
        <p:txBody>
          <a:bodyPr/>
          <a:lstStyle/>
          <a:p>
            <a:fld id="{EA69E021-E764-47BF-814A-01EEAFABCEC1}" type="slidenum">
              <a:rPr lang="fr-CA" smtClean="0"/>
              <a:t>18</a:t>
            </a:fld>
            <a:endParaRPr lang="fr-CA"/>
          </a:p>
        </p:txBody>
      </p:sp>
      <p:pic>
        <p:nvPicPr>
          <p:cNvPr id="10" name="Imag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1520" y="1417638"/>
            <a:ext cx="5695071" cy="3781527"/>
          </a:xfrm>
          <a:prstGeom prst="rect">
            <a:avLst/>
          </a:prstGeom>
        </p:spPr>
      </p:pic>
      <p:pic>
        <p:nvPicPr>
          <p:cNvPr id="11" name="Imag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88659" y="3800196"/>
            <a:ext cx="5436096" cy="3057804"/>
          </a:xfrm>
          <a:prstGeom prst="rect">
            <a:avLst/>
          </a:prstGeom>
        </p:spPr>
      </p:pic>
    </p:spTree>
    <p:extLst>
      <p:ext uri="{BB962C8B-B14F-4D97-AF65-F5344CB8AC3E}">
        <p14:creationId xmlns:p14="http://schemas.microsoft.com/office/powerpoint/2010/main" val="211181436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86408" y="265579"/>
            <a:ext cx="8229600" cy="1143000"/>
          </a:xfrm>
        </p:spPr>
        <p:txBody>
          <a:bodyPr>
            <a:normAutofit fontScale="90000"/>
          </a:bodyPr>
          <a:lstStyle/>
          <a:p>
            <a:pPr lvl="2" algn="l" rtl="0">
              <a:spcBef>
                <a:spcPct val="0"/>
              </a:spcBef>
            </a:pPr>
            <a:r>
              <a:rPr lang="en-CA" sz="3200" dirty="0" err="1" smtClean="0"/>
              <a:t>Accélération</a:t>
            </a:r>
            <a:r>
              <a:rPr lang="en-CA" sz="3200" dirty="0" smtClean="0"/>
              <a:t> du </a:t>
            </a:r>
            <a:r>
              <a:rPr lang="en-CA" sz="3200" dirty="0" err="1" smtClean="0"/>
              <a:t>phénomène</a:t>
            </a:r>
            <a:r>
              <a:rPr lang="en-CA" sz="3200" dirty="0" smtClean="0"/>
              <a:t> suite à</a:t>
            </a:r>
            <a:br>
              <a:rPr lang="en-CA" sz="3200" dirty="0" smtClean="0"/>
            </a:br>
            <a:r>
              <a:rPr lang="en-CA" sz="3200" dirty="0" smtClean="0"/>
              <a:t>la </a:t>
            </a:r>
            <a:r>
              <a:rPr lang="en-CA" sz="3200" dirty="0" err="1" smtClean="0"/>
              <a:t>fonte</a:t>
            </a:r>
            <a:r>
              <a:rPr lang="en-CA" sz="3200" dirty="0" smtClean="0"/>
              <a:t> du </a:t>
            </a:r>
            <a:r>
              <a:rPr lang="en-CA" sz="3200" dirty="0" err="1" smtClean="0"/>
              <a:t>pergélisol</a:t>
            </a:r>
            <a:r>
              <a:rPr lang="fr-CA" sz="3200" dirty="0" smtClean="0"/>
              <a:t/>
            </a:r>
            <a:br>
              <a:rPr lang="fr-CA" sz="3200" dirty="0" smtClean="0"/>
            </a:br>
            <a:endParaRPr lang="fr-CA" dirty="0"/>
          </a:p>
        </p:txBody>
      </p:sp>
      <p:sp>
        <p:nvSpPr>
          <p:cNvPr id="4" name="Espace réservé du numéro de diapositive 3"/>
          <p:cNvSpPr>
            <a:spLocks noGrp="1"/>
          </p:cNvSpPr>
          <p:nvPr>
            <p:ph type="sldNum" sz="quarter" idx="12"/>
          </p:nvPr>
        </p:nvSpPr>
        <p:spPr/>
        <p:txBody>
          <a:bodyPr/>
          <a:lstStyle/>
          <a:p>
            <a:fld id="{EA69E021-E764-47BF-814A-01EEAFABCEC1}" type="slidenum">
              <a:rPr lang="fr-CA" smtClean="0"/>
              <a:t>19</a:t>
            </a:fld>
            <a:endParaRPr lang="fr-CA"/>
          </a:p>
        </p:txBody>
      </p:sp>
      <p:pic>
        <p:nvPicPr>
          <p:cNvPr id="3" name="Imag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6408" y="1408579"/>
            <a:ext cx="8100392" cy="5238253"/>
          </a:xfrm>
          <a:prstGeom prst="rect">
            <a:avLst/>
          </a:prstGeom>
        </p:spPr>
      </p:pic>
    </p:spTree>
    <p:extLst>
      <p:ext uri="{BB962C8B-B14F-4D97-AF65-F5344CB8AC3E}">
        <p14:creationId xmlns:p14="http://schemas.microsoft.com/office/powerpoint/2010/main" val="361606852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a:xfrm>
            <a:off x="457200" y="346646"/>
            <a:ext cx="8229600" cy="1426170"/>
          </a:xfrm>
        </p:spPr>
        <p:txBody>
          <a:bodyPr>
            <a:normAutofit fontScale="90000"/>
          </a:bodyPr>
          <a:lstStyle/>
          <a:p>
            <a:r>
              <a:rPr lang="fr-CA" b="1" dirty="0">
                <a:solidFill>
                  <a:srgbClr val="1DAB99"/>
                </a:solidFill>
              </a:rPr>
              <a:t>JUSTICE SOCIALE  </a:t>
            </a:r>
            <a:br>
              <a:rPr lang="fr-CA" b="1" dirty="0">
                <a:solidFill>
                  <a:srgbClr val="1DAB99"/>
                </a:solidFill>
              </a:rPr>
            </a:br>
            <a:r>
              <a:rPr lang="fr-CA" b="1" dirty="0">
                <a:solidFill>
                  <a:srgbClr val="1DAB99"/>
                </a:solidFill>
              </a:rPr>
              <a:t>JUSTICE CLIMATIQUE</a:t>
            </a:r>
          </a:p>
        </p:txBody>
      </p:sp>
      <p:sp>
        <p:nvSpPr>
          <p:cNvPr id="2" name="Espace réservé du contenu 1"/>
          <p:cNvSpPr>
            <a:spLocks noGrp="1"/>
          </p:cNvSpPr>
          <p:nvPr>
            <p:ph idx="1"/>
          </p:nvPr>
        </p:nvSpPr>
        <p:spPr>
          <a:xfrm>
            <a:off x="457201" y="2566468"/>
            <a:ext cx="7715200" cy="2662732"/>
          </a:xfrm>
        </p:spPr>
        <p:txBody>
          <a:bodyPr>
            <a:normAutofit/>
          </a:bodyPr>
          <a:lstStyle/>
          <a:p>
            <a:pPr marL="0" indent="0">
              <a:buNone/>
            </a:pPr>
            <a:r>
              <a:rPr lang="en-CA" sz="2400" b="1" dirty="0" err="1" smtClean="0"/>
              <a:t>Objectifs</a:t>
            </a:r>
            <a:r>
              <a:rPr lang="en-CA" sz="2400" b="1" dirty="0" smtClean="0"/>
              <a:t>: </a:t>
            </a:r>
            <a:endParaRPr lang="fr-CA" sz="2400" b="1" dirty="0" smtClean="0"/>
          </a:p>
          <a:p>
            <a:pPr>
              <a:buFont typeface="Wingdings" panose="05000000000000000000" pitchFamily="2" charset="2"/>
              <a:buChar char="ü"/>
            </a:pPr>
            <a:r>
              <a:rPr lang="en-CA" sz="2400" dirty="0" err="1" smtClean="0"/>
              <a:t>Mieux</a:t>
            </a:r>
            <a:r>
              <a:rPr lang="en-CA" sz="2400" dirty="0" smtClean="0"/>
              <a:t> </a:t>
            </a:r>
            <a:r>
              <a:rPr lang="en-CA" sz="2400" dirty="0" err="1" smtClean="0"/>
              <a:t>comprendre</a:t>
            </a:r>
            <a:r>
              <a:rPr lang="en-CA" sz="2400" dirty="0" smtClean="0"/>
              <a:t> la </a:t>
            </a:r>
            <a:r>
              <a:rPr lang="en-CA" sz="2400" dirty="0" err="1" smtClean="0"/>
              <a:t>crise</a:t>
            </a:r>
            <a:r>
              <a:rPr lang="en-CA" sz="2400" dirty="0" smtClean="0"/>
              <a:t> du </a:t>
            </a:r>
            <a:r>
              <a:rPr lang="en-CA" sz="2400" dirty="0" err="1" smtClean="0"/>
              <a:t>climat</a:t>
            </a:r>
            <a:r>
              <a:rPr lang="en-CA" sz="2400" dirty="0" smtClean="0"/>
              <a:t>;</a:t>
            </a:r>
          </a:p>
          <a:p>
            <a:pPr>
              <a:buFont typeface="Wingdings" panose="05000000000000000000" pitchFamily="2" charset="2"/>
              <a:buChar char="ü"/>
            </a:pPr>
            <a:r>
              <a:rPr lang="en-CA" sz="2400" dirty="0" err="1" smtClean="0"/>
              <a:t>Mieux</a:t>
            </a:r>
            <a:r>
              <a:rPr lang="en-CA" sz="2400" dirty="0" smtClean="0"/>
              <a:t> </a:t>
            </a:r>
            <a:r>
              <a:rPr lang="en-CA" sz="2400" dirty="0" err="1" smtClean="0"/>
              <a:t>cerner</a:t>
            </a:r>
            <a:r>
              <a:rPr lang="en-CA" sz="2400" dirty="0" smtClean="0"/>
              <a:t> les causes de </a:t>
            </a:r>
            <a:r>
              <a:rPr lang="en-CA" sz="2400" dirty="0" err="1" smtClean="0"/>
              <a:t>cette</a:t>
            </a:r>
            <a:r>
              <a:rPr lang="en-CA" sz="2400" dirty="0" smtClean="0"/>
              <a:t> </a:t>
            </a:r>
            <a:r>
              <a:rPr lang="en-CA" sz="2400" dirty="0" err="1" smtClean="0"/>
              <a:t>crise</a:t>
            </a:r>
            <a:r>
              <a:rPr lang="en-CA" sz="2400" dirty="0" smtClean="0"/>
              <a:t>;</a:t>
            </a:r>
          </a:p>
          <a:p>
            <a:pPr>
              <a:buFont typeface="Wingdings" panose="05000000000000000000" pitchFamily="2" charset="2"/>
              <a:buChar char="ü"/>
            </a:pPr>
            <a:r>
              <a:rPr lang="en-CA" sz="2400" dirty="0" err="1" smtClean="0"/>
              <a:t>Mieux</a:t>
            </a:r>
            <a:r>
              <a:rPr lang="en-CA" sz="2400" dirty="0" smtClean="0"/>
              <a:t> </a:t>
            </a:r>
            <a:r>
              <a:rPr lang="en-CA" sz="2400" dirty="0" err="1" smtClean="0"/>
              <a:t>comprendre</a:t>
            </a:r>
            <a:r>
              <a:rPr lang="en-CA" sz="2400" dirty="0" smtClean="0"/>
              <a:t> les injustices qui y </a:t>
            </a:r>
            <a:r>
              <a:rPr lang="en-CA" sz="2400" dirty="0" err="1" smtClean="0"/>
              <a:t>sont</a:t>
            </a:r>
            <a:r>
              <a:rPr lang="en-CA" sz="2400" dirty="0" smtClean="0"/>
              <a:t> </a:t>
            </a:r>
            <a:r>
              <a:rPr lang="en-CA" sz="2400" dirty="0" err="1" smtClean="0"/>
              <a:t>reliées</a:t>
            </a:r>
            <a:r>
              <a:rPr lang="en-CA" sz="2400" dirty="0" smtClean="0"/>
              <a:t>;</a:t>
            </a:r>
          </a:p>
          <a:p>
            <a:pPr>
              <a:buFont typeface="Wingdings" panose="05000000000000000000" pitchFamily="2" charset="2"/>
              <a:buChar char="ü"/>
            </a:pPr>
            <a:r>
              <a:rPr lang="en-CA" sz="2400" dirty="0" err="1" smtClean="0"/>
              <a:t>Réfléchir</a:t>
            </a:r>
            <a:r>
              <a:rPr lang="en-CA" sz="2400" dirty="0" smtClean="0"/>
              <a:t> à des </a:t>
            </a:r>
            <a:r>
              <a:rPr lang="en-CA" sz="2400" dirty="0" err="1" smtClean="0"/>
              <a:t>pistes</a:t>
            </a:r>
            <a:r>
              <a:rPr lang="en-CA" sz="2400" dirty="0" smtClean="0"/>
              <a:t> </a:t>
            </a:r>
            <a:r>
              <a:rPr lang="en-CA" sz="2400" dirty="0" err="1" smtClean="0"/>
              <a:t>d’actions</a:t>
            </a:r>
            <a:endParaRPr lang="en-CA" sz="2400" dirty="0" smtClean="0"/>
          </a:p>
          <a:p>
            <a:pPr>
              <a:buFont typeface="Wingdings" panose="05000000000000000000" pitchFamily="2" charset="2"/>
              <a:buChar char="ü"/>
            </a:pPr>
            <a:endParaRPr lang="en-CA" sz="2400" dirty="0" smtClean="0"/>
          </a:p>
          <a:p>
            <a:pPr marL="0" indent="0">
              <a:buNone/>
            </a:pPr>
            <a:endParaRPr lang="en-CA" sz="2800" dirty="0"/>
          </a:p>
          <a:p>
            <a:pPr marL="0" indent="0">
              <a:buNone/>
            </a:pPr>
            <a:endParaRPr lang="fr-CA" sz="2800" dirty="0" smtClean="0"/>
          </a:p>
        </p:txBody>
      </p:sp>
      <p:sp>
        <p:nvSpPr>
          <p:cNvPr id="5" name="Espace réservé du numéro de diapositive 4"/>
          <p:cNvSpPr>
            <a:spLocks noGrp="1"/>
          </p:cNvSpPr>
          <p:nvPr>
            <p:ph type="sldNum" sz="quarter" idx="12"/>
          </p:nvPr>
        </p:nvSpPr>
        <p:spPr/>
        <p:txBody>
          <a:bodyPr/>
          <a:lstStyle/>
          <a:p>
            <a:fld id="{EA69E021-E764-47BF-814A-01EEAFABCEC1}" type="slidenum">
              <a:rPr lang="fr-CA" smtClean="0"/>
              <a:t>2</a:t>
            </a:fld>
            <a:endParaRPr lang="fr-CA"/>
          </a:p>
        </p:txBody>
      </p:sp>
    </p:spTree>
    <p:extLst>
      <p:ext uri="{BB962C8B-B14F-4D97-AF65-F5344CB8AC3E}">
        <p14:creationId xmlns:p14="http://schemas.microsoft.com/office/powerpoint/2010/main" val="99275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a:blip r:embed="rId2"/>
          <a:stretch>
            <a:fillRect/>
          </a:stretch>
        </p:blipFill>
        <p:spPr>
          <a:xfrm>
            <a:off x="6084168" y="102868"/>
            <a:ext cx="3067546" cy="3075737"/>
          </a:xfrm>
          <a:prstGeom prst="rect">
            <a:avLst/>
          </a:prstGeom>
        </p:spPr>
      </p:pic>
      <p:sp>
        <p:nvSpPr>
          <p:cNvPr id="3" name="Espace réservé du contenu 2"/>
          <p:cNvSpPr>
            <a:spLocks noGrp="1"/>
          </p:cNvSpPr>
          <p:nvPr>
            <p:ph idx="1"/>
          </p:nvPr>
        </p:nvSpPr>
        <p:spPr>
          <a:xfrm>
            <a:off x="6402549" y="798595"/>
            <a:ext cx="2793696" cy="4896544"/>
          </a:xfrm>
        </p:spPr>
        <p:txBody>
          <a:bodyPr>
            <a:normAutofit/>
          </a:bodyPr>
          <a:lstStyle/>
          <a:p>
            <a:pPr marL="0" lvl="0" indent="0">
              <a:buNone/>
            </a:pPr>
            <a:r>
              <a:rPr lang="fr-CA" sz="6000" b="1" dirty="0">
                <a:latin typeface="Arial"/>
                <a:ea typeface="Arial"/>
                <a:cs typeface="Arial"/>
                <a:sym typeface="Arial"/>
              </a:rPr>
              <a:t>3 </a:t>
            </a:r>
            <a:r>
              <a:rPr lang="fr-CA" sz="6000" b="1" dirty="0" smtClean="0">
                <a:latin typeface="Arial"/>
                <a:ea typeface="Arial"/>
                <a:cs typeface="Arial"/>
                <a:sym typeface="Arial"/>
              </a:rPr>
              <a:t>°C</a:t>
            </a:r>
            <a:endParaRPr lang="fr-CA" sz="6000" b="1" dirty="0">
              <a:latin typeface="Arial"/>
              <a:ea typeface="Arial"/>
              <a:cs typeface="Arial"/>
              <a:sym typeface="Arial"/>
            </a:endParaRPr>
          </a:p>
          <a:p>
            <a:pPr>
              <a:spcBef>
                <a:spcPts val="0"/>
              </a:spcBef>
            </a:pPr>
            <a:endParaRPr lang="fr-CA" sz="3000" b="1" dirty="0" smtClean="0">
              <a:latin typeface="Arial"/>
              <a:ea typeface="Arial"/>
              <a:cs typeface="Arial"/>
              <a:sym typeface="Arial"/>
            </a:endParaRPr>
          </a:p>
          <a:p>
            <a:pPr marL="0" lvl="0" indent="0">
              <a:spcBef>
                <a:spcPts val="0"/>
              </a:spcBef>
              <a:buNone/>
            </a:pPr>
            <a:endParaRPr lang="fr-CA" sz="1400" b="1" dirty="0" smtClean="0">
              <a:latin typeface="Arial"/>
              <a:ea typeface="Arial"/>
              <a:cs typeface="Arial"/>
              <a:sym typeface="Arial"/>
            </a:endParaRPr>
          </a:p>
          <a:p>
            <a:pPr marL="0" lvl="0" indent="0">
              <a:buNone/>
            </a:pPr>
            <a:endParaRPr lang="fr-CA" sz="3000" b="1" dirty="0">
              <a:latin typeface="Arial"/>
              <a:ea typeface="Arial"/>
              <a:cs typeface="Arial"/>
              <a:sym typeface="Arial"/>
            </a:endParaRPr>
          </a:p>
        </p:txBody>
      </p:sp>
      <p:sp>
        <p:nvSpPr>
          <p:cNvPr id="4" name="Espace réservé du numéro de diapositive 3"/>
          <p:cNvSpPr>
            <a:spLocks noGrp="1"/>
          </p:cNvSpPr>
          <p:nvPr>
            <p:ph type="sldNum" sz="quarter" idx="12"/>
          </p:nvPr>
        </p:nvSpPr>
        <p:spPr/>
        <p:txBody>
          <a:bodyPr/>
          <a:lstStyle/>
          <a:p>
            <a:fld id="{EA69E021-E764-47BF-814A-01EEAFABCEC1}" type="slidenum">
              <a:rPr lang="fr-CA" smtClean="0"/>
              <a:t>20</a:t>
            </a:fld>
            <a:endParaRPr lang="fr-CA"/>
          </a:p>
        </p:txBody>
      </p:sp>
      <p:sp>
        <p:nvSpPr>
          <p:cNvPr id="7" name="Google Shape;117;p17"/>
          <p:cNvSpPr txBox="1"/>
          <p:nvPr/>
        </p:nvSpPr>
        <p:spPr>
          <a:xfrm>
            <a:off x="265872" y="-471462"/>
            <a:ext cx="9144001" cy="1719616"/>
          </a:xfrm>
          <a:prstGeom prst="rect">
            <a:avLst/>
          </a:prstGeom>
          <a:noFill/>
          <a:ln>
            <a:noFill/>
          </a:ln>
        </p:spPr>
        <p:txBody>
          <a:bodyPr spcFirstLastPara="1" wrap="square" lIns="91425" tIns="45700" rIns="91425" bIns="45700" anchor="t" anchorCtr="0">
            <a:noAutofit/>
          </a:bodyPr>
          <a:lstStyle/>
          <a:p>
            <a:pPr lvl="0"/>
            <a:r>
              <a:rPr lang="fr-CA" sz="4800" b="1" dirty="0" smtClean="0">
                <a:solidFill>
                  <a:srgbClr val="4B9560"/>
                </a:solidFill>
                <a:latin typeface="Arial"/>
                <a:ea typeface="Arial"/>
                <a:cs typeface="Arial"/>
                <a:sym typeface="Arial"/>
              </a:rPr>
              <a:t> </a:t>
            </a:r>
          </a:p>
          <a:p>
            <a:pPr lvl="0"/>
            <a:r>
              <a:rPr lang="fr-CA" sz="4800" b="1" dirty="0" smtClean="0">
                <a:solidFill>
                  <a:srgbClr val="1DAB99"/>
                </a:solidFill>
                <a:latin typeface="Arial"/>
                <a:ea typeface="Arial"/>
                <a:cs typeface="Arial"/>
                <a:sym typeface="Arial"/>
              </a:rPr>
              <a:t>2050 ET 2100</a:t>
            </a:r>
            <a:endParaRPr sz="4800" b="1" dirty="0">
              <a:solidFill>
                <a:srgbClr val="1DAB99"/>
              </a:solidFill>
              <a:latin typeface="Arial"/>
              <a:ea typeface="Arial"/>
              <a:cs typeface="Arial"/>
              <a:sym typeface="Arial"/>
            </a:endParaRPr>
          </a:p>
        </p:txBody>
      </p:sp>
      <p:pic>
        <p:nvPicPr>
          <p:cNvPr id="6" name="Image 5"/>
          <p:cNvPicPr>
            <a:picLocks noChangeAspect="1"/>
          </p:cNvPicPr>
          <p:nvPr/>
        </p:nvPicPr>
        <p:blipFill>
          <a:blip r:embed="rId3"/>
          <a:stretch>
            <a:fillRect/>
          </a:stretch>
        </p:blipFill>
        <p:spPr>
          <a:xfrm>
            <a:off x="6814174" y="-292595"/>
            <a:ext cx="2987503" cy="3041944"/>
          </a:xfrm>
          <a:prstGeom prst="rect">
            <a:avLst/>
          </a:prstGeom>
        </p:spPr>
      </p:pic>
      <p:pic>
        <p:nvPicPr>
          <p:cNvPr id="9" name="Image 8"/>
          <p:cNvPicPr>
            <a:picLocks noChangeAspect="1"/>
          </p:cNvPicPr>
          <p:nvPr/>
        </p:nvPicPr>
        <p:blipFill>
          <a:blip r:embed="rId4"/>
          <a:stretch>
            <a:fillRect/>
          </a:stretch>
        </p:blipFill>
        <p:spPr>
          <a:xfrm>
            <a:off x="0" y="3324487"/>
            <a:ext cx="9113993" cy="3367159"/>
          </a:xfrm>
          <a:prstGeom prst="rect">
            <a:avLst/>
          </a:prstGeom>
        </p:spPr>
      </p:pic>
      <p:sp>
        <p:nvSpPr>
          <p:cNvPr id="10" name="Rectangle 9"/>
          <p:cNvSpPr/>
          <p:nvPr/>
        </p:nvSpPr>
        <p:spPr>
          <a:xfrm>
            <a:off x="239535" y="1521834"/>
            <a:ext cx="6303308" cy="1384995"/>
          </a:xfrm>
          <a:prstGeom prst="rect">
            <a:avLst/>
          </a:prstGeom>
        </p:spPr>
        <p:txBody>
          <a:bodyPr wrap="square">
            <a:spAutoFit/>
          </a:bodyPr>
          <a:lstStyle/>
          <a:p>
            <a:r>
              <a:rPr lang="fr-CA" sz="2800" dirty="0"/>
              <a:t>Plusieurs villes inondées.</a:t>
            </a:r>
            <a:br>
              <a:rPr lang="fr-CA" sz="2800" dirty="0"/>
            </a:br>
            <a:r>
              <a:rPr lang="fr-CA" sz="2800" dirty="0" smtClean="0"/>
              <a:t>Centaines </a:t>
            </a:r>
            <a:r>
              <a:rPr lang="fr-CA" sz="2800" dirty="0"/>
              <a:t>de millions de réfugié-e-s </a:t>
            </a:r>
            <a:r>
              <a:rPr lang="fr-CA" sz="2800" dirty="0" smtClean="0"/>
              <a:t>climatiques. </a:t>
            </a:r>
            <a:endParaRPr lang="fr-CA" sz="2800" dirty="0"/>
          </a:p>
        </p:txBody>
      </p:sp>
    </p:spTree>
    <p:extLst>
      <p:ext uri="{BB962C8B-B14F-4D97-AF65-F5344CB8AC3E}">
        <p14:creationId xmlns:p14="http://schemas.microsoft.com/office/powerpoint/2010/main" val="41557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263337" y="111561"/>
            <a:ext cx="5512671" cy="3312368"/>
          </a:xfrm>
        </p:spPr>
        <p:txBody>
          <a:bodyPr>
            <a:normAutofit/>
          </a:bodyPr>
          <a:lstStyle/>
          <a:p>
            <a:pPr marL="0" lvl="0" indent="0">
              <a:buNone/>
            </a:pPr>
            <a:endParaRPr lang="fr-CA" sz="8000" b="1" dirty="0" smtClean="0">
              <a:latin typeface="Arial"/>
              <a:ea typeface="Arial"/>
              <a:cs typeface="Arial"/>
              <a:sym typeface="Arial"/>
            </a:endParaRPr>
          </a:p>
          <a:p>
            <a:pPr marL="0" indent="0">
              <a:buNone/>
            </a:pPr>
            <a:r>
              <a:rPr lang="fr-CA" sz="3000" dirty="0" smtClean="0">
                <a:ea typeface="Arial"/>
                <a:cs typeface="Arial"/>
                <a:sym typeface="Arial"/>
              </a:rPr>
              <a:t>75</a:t>
            </a:r>
            <a:r>
              <a:rPr lang="fr-CA" sz="3000" dirty="0">
                <a:ea typeface="Arial"/>
                <a:cs typeface="Arial"/>
                <a:sym typeface="Arial"/>
              </a:rPr>
              <a:t>% de la population exposée à des vagues de chaleur mortelles</a:t>
            </a:r>
          </a:p>
          <a:p>
            <a:pPr marL="0" lvl="0" indent="0">
              <a:buNone/>
            </a:pPr>
            <a:endParaRPr lang="fr-CA" sz="3000" b="1" dirty="0">
              <a:latin typeface="Arial"/>
              <a:ea typeface="Arial"/>
              <a:cs typeface="Arial"/>
              <a:sym typeface="Arial"/>
            </a:endParaRPr>
          </a:p>
        </p:txBody>
      </p:sp>
      <p:sp>
        <p:nvSpPr>
          <p:cNvPr id="4" name="Espace réservé du numéro de diapositive 3"/>
          <p:cNvSpPr>
            <a:spLocks noGrp="1"/>
          </p:cNvSpPr>
          <p:nvPr>
            <p:ph type="sldNum" sz="quarter" idx="12"/>
          </p:nvPr>
        </p:nvSpPr>
        <p:spPr/>
        <p:txBody>
          <a:bodyPr/>
          <a:lstStyle/>
          <a:p>
            <a:fld id="{EA69E021-E764-47BF-814A-01EEAFABCEC1}" type="slidenum">
              <a:rPr lang="fr-CA" smtClean="0"/>
              <a:t>21</a:t>
            </a:fld>
            <a:endParaRPr lang="fr-CA"/>
          </a:p>
        </p:txBody>
      </p:sp>
      <p:sp>
        <p:nvSpPr>
          <p:cNvPr id="7" name="Google Shape;117;p17"/>
          <p:cNvSpPr txBox="1"/>
          <p:nvPr/>
        </p:nvSpPr>
        <p:spPr>
          <a:xfrm>
            <a:off x="-2124744" y="231420"/>
            <a:ext cx="9144001" cy="1719616"/>
          </a:xfrm>
          <a:prstGeom prst="rect">
            <a:avLst/>
          </a:prstGeom>
          <a:noFill/>
          <a:ln>
            <a:noFill/>
          </a:ln>
        </p:spPr>
        <p:txBody>
          <a:bodyPr spcFirstLastPara="1" wrap="square" lIns="91425" tIns="45700" rIns="91425" bIns="45700" anchor="t" anchorCtr="0">
            <a:noAutofit/>
          </a:bodyPr>
          <a:lstStyle/>
          <a:p>
            <a:pPr lvl="0" algn="ctr"/>
            <a:r>
              <a:rPr lang="fr-CA" sz="4800" b="1" dirty="0" smtClean="0">
                <a:solidFill>
                  <a:srgbClr val="1DAB99"/>
                </a:solidFill>
                <a:latin typeface="Arial"/>
                <a:ea typeface="Arial"/>
                <a:cs typeface="Arial"/>
                <a:sym typeface="Arial"/>
              </a:rPr>
              <a:t>2050 ET 2100</a:t>
            </a:r>
            <a:endParaRPr sz="4800" b="1" dirty="0">
              <a:solidFill>
                <a:srgbClr val="1DAB99"/>
              </a:solidFill>
              <a:latin typeface="Arial"/>
              <a:ea typeface="Arial"/>
              <a:cs typeface="Arial"/>
              <a:sym typeface="Arial"/>
            </a:endParaRPr>
          </a:p>
        </p:txBody>
      </p:sp>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0373" y="3360633"/>
            <a:ext cx="5472609" cy="4172865"/>
          </a:xfrm>
          <a:prstGeom prst="rect">
            <a:avLst/>
          </a:prstGeom>
        </p:spPr>
      </p:pic>
      <p:pic>
        <p:nvPicPr>
          <p:cNvPr id="6" name="Imag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20688" y="3360633"/>
            <a:ext cx="6191061" cy="3497367"/>
          </a:xfrm>
          <a:prstGeom prst="rect">
            <a:avLst/>
          </a:prstGeom>
        </p:spPr>
      </p:pic>
      <p:pic>
        <p:nvPicPr>
          <p:cNvPr id="5" name="Image 4"/>
          <p:cNvPicPr>
            <a:picLocks noChangeAspect="1"/>
          </p:cNvPicPr>
          <p:nvPr/>
        </p:nvPicPr>
        <p:blipFill>
          <a:blip r:embed="rId4"/>
          <a:stretch>
            <a:fillRect/>
          </a:stretch>
        </p:blipFill>
        <p:spPr>
          <a:xfrm>
            <a:off x="5925002" y="111561"/>
            <a:ext cx="3066554" cy="3072650"/>
          </a:xfrm>
          <a:prstGeom prst="rect">
            <a:avLst/>
          </a:prstGeom>
        </p:spPr>
      </p:pic>
      <p:pic>
        <p:nvPicPr>
          <p:cNvPr id="8" name="Image 7"/>
          <p:cNvPicPr>
            <a:picLocks noChangeAspect="1"/>
          </p:cNvPicPr>
          <p:nvPr/>
        </p:nvPicPr>
        <p:blipFill>
          <a:blip r:embed="rId5"/>
          <a:stretch>
            <a:fillRect/>
          </a:stretch>
        </p:blipFill>
        <p:spPr>
          <a:xfrm>
            <a:off x="6804248" y="-222940"/>
            <a:ext cx="2987503" cy="3041944"/>
          </a:xfrm>
          <a:prstGeom prst="rect">
            <a:avLst/>
          </a:prstGeom>
        </p:spPr>
      </p:pic>
      <p:sp>
        <p:nvSpPr>
          <p:cNvPr id="11" name="Rectangle 10"/>
          <p:cNvSpPr/>
          <p:nvPr/>
        </p:nvSpPr>
        <p:spPr>
          <a:xfrm>
            <a:off x="6206929" y="1138174"/>
            <a:ext cx="1840568" cy="1107996"/>
          </a:xfrm>
          <a:prstGeom prst="rect">
            <a:avLst/>
          </a:prstGeom>
        </p:spPr>
        <p:txBody>
          <a:bodyPr wrap="none">
            <a:spAutoFit/>
          </a:bodyPr>
          <a:lstStyle/>
          <a:p>
            <a:pPr lvl="0"/>
            <a:r>
              <a:rPr lang="fr-CA" sz="6600" b="1" dirty="0" smtClean="0">
                <a:latin typeface="Arial"/>
                <a:ea typeface="Arial"/>
                <a:cs typeface="Arial"/>
                <a:sym typeface="Arial"/>
              </a:rPr>
              <a:t>4 </a:t>
            </a:r>
            <a:r>
              <a:rPr lang="fr-CA" sz="6600" b="1" dirty="0">
                <a:latin typeface="Arial"/>
                <a:ea typeface="Arial"/>
                <a:cs typeface="Arial"/>
                <a:sym typeface="Arial"/>
              </a:rPr>
              <a:t>°C</a:t>
            </a:r>
          </a:p>
        </p:txBody>
      </p:sp>
    </p:spTree>
    <p:extLst>
      <p:ext uri="{BB962C8B-B14F-4D97-AF65-F5344CB8AC3E}">
        <p14:creationId xmlns:p14="http://schemas.microsoft.com/office/powerpoint/2010/main" val="812620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322262"/>
            <a:ext cx="8229600" cy="1143000"/>
          </a:xfrm>
        </p:spPr>
        <p:txBody>
          <a:bodyPr>
            <a:normAutofit fontScale="90000"/>
          </a:bodyPr>
          <a:lstStyle/>
          <a:p>
            <a:r>
              <a:rPr lang="fr-CA" dirty="0" smtClean="0"/>
              <a:t>Certain.es sonnaient déjà l’alarme il y a plusieurs années!</a:t>
            </a:r>
            <a:endParaRPr lang="fr-CA" dirty="0"/>
          </a:p>
        </p:txBody>
      </p:sp>
      <p:pic>
        <p:nvPicPr>
          <p:cNvPr id="5" name="Espace réservé du contenu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83568" y="1772816"/>
            <a:ext cx="7416824" cy="4747484"/>
          </a:xfrm>
        </p:spPr>
      </p:pic>
      <p:sp>
        <p:nvSpPr>
          <p:cNvPr id="4" name="Espace réservé du numéro de diapositive 3"/>
          <p:cNvSpPr>
            <a:spLocks noGrp="1"/>
          </p:cNvSpPr>
          <p:nvPr>
            <p:ph type="sldNum" sz="quarter" idx="12"/>
          </p:nvPr>
        </p:nvSpPr>
        <p:spPr/>
        <p:txBody>
          <a:bodyPr/>
          <a:lstStyle/>
          <a:p>
            <a:fld id="{EA69E021-E764-47BF-814A-01EEAFABCEC1}" type="slidenum">
              <a:rPr lang="fr-CA" smtClean="0"/>
              <a:t>22</a:t>
            </a:fld>
            <a:endParaRPr lang="fr-CA"/>
          </a:p>
        </p:txBody>
      </p:sp>
    </p:spTree>
    <p:extLst>
      <p:ext uri="{BB962C8B-B14F-4D97-AF65-F5344CB8AC3E}">
        <p14:creationId xmlns:p14="http://schemas.microsoft.com/office/powerpoint/2010/main" val="233424134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Google Shape;130;p19"/>
          <p:cNvSpPr txBox="1"/>
          <p:nvPr/>
        </p:nvSpPr>
        <p:spPr>
          <a:xfrm>
            <a:off x="35496" y="5677827"/>
            <a:ext cx="5184576" cy="118017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fr-CA" b="1" dirty="0" smtClean="0">
                <a:solidFill>
                  <a:schemeClr val="dk1"/>
                </a:solidFill>
                <a:latin typeface="Arial"/>
                <a:cs typeface="Arial"/>
                <a:sym typeface="Arial"/>
              </a:rPr>
              <a:t>«C’est une de mes plus grandes tristesses de penser que avoir des enfants ce ne serait pas une bonne idée…»  </a:t>
            </a:r>
            <a:r>
              <a:rPr lang="fr-CA" b="1" dirty="0" smtClean="0">
                <a:solidFill>
                  <a:srgbClr val="1DAB99"/>
                </a:solidFill>
                <a:latin typeface="Arial"/>
                <a:ea typeface="Arial"/>
                <a:cs typeface="Arial"/>
                <a:sym typeface="Arial"/>
              </a:rPr>
              <a:t>Justine </a:t>
            </a:r>
            <a:r>
              <a:rPr lang="fr-CA" b="1" dirty="0" err="1" smtClean="0">
                <a:solidFill>
                  <a:srgbClr val="1DAB99"/>
                </a:solidFill>
                <a:latin typeface="Arial"/>
                <a:ea typeface="Arial"/>
                <a:cs typeface="Arial"/>
                <a:sym typeface="Arial"/>
              </a:rPr>
              <a:t>Lafortune</a:t>
            </a:r>
            <a:r>
              <a:rPr lang="fr-CA" b="1" dirty="0" smtClean="0">
                <a:solidFill>
                  <a:srgbClr val="1DAB99"/>
                </a:solidFill>
                <a:latin typeface="Arial"/>
                <a:ea typeface="Arial"/>
                <a:cs typeface="Arial"/>
                <a:sym typeface="Arial"/>
              </a:rPr>
              <a:t>, 24 ans</a:t>
            </a:r>
            <a:endParaRPr dirty="0">
              <a:solidFill>
                <a:srgbClr val="1DAB99"/>
              </a:solidFill>
            </a:endParaRPr>
          </a:p>
        </p:txBody>
      </p:sp>
      <p:sp>
        <p:nvSpPr>
          <p:cNvPr id="6" name="ZoneTexte 5"/>
          <p:cNvSpPr txBox="1"/>
          <p:nvPr/>
        </p:nvSpPr>
        <p:spPr>
          <a:xfrm>
            <a:off x="6588224" y="6381328"/>
            <a:ext cx="2514947" cy="369332"/>
          </a:xfrm>
          <a:prstGeom prst="rect">
            <a:avLst/>
          </a:prstGeom>
          <a:noFill/>
        </p:spPr>
        <p:txBody>
          <a:bodyPr wrap="square" rtlCol="0">
            <a:spAutoFit/>
          </a:bodyPr>
          <a:lstStyle/>
          <a:p>
            <a:r>
              <a:rPr lang="fr-CA" b="1" dirty="0">
                <a:solidFill>
                  <a:schemeClr val="dk1"/>
                </a:solidFill>
                <a:latin typeface="Arial"/>
                <a:ea typeface="Arial"/>
                <a:cs typeface="Arial"/>
                <a:sym typeface="Arial"/>
                <a:hlinkClick r:id="rId5"/>
              </a:rPr>
              <a:t>https://</a:t>
            </a:r>
            <a:r>
              <a:rPr lang="fr-CA" b="1" dirty="0" smtClean="0">
                <a:solidFill>
                  <a:schemeClr val="dk1"/>
                </a:solidFill>
                <a:latin typeface="Arial"/>
                <a:ea typeface="Arial"/>
                <a:cs typeface="Arial"/>
                <a:sym typeface="Arial"/>
                <a:hlinkClick r:id="rId5"/>
              </a:rPr>
              <a:t>bit.ly/2k7SsPP</a:t>
            </a:r>
            <a:endParaRPr lang="fr-CA" dirty="0"/>
          </a:p>
        </p:txBody>
      </p:sp>
      <p:pic>
        <p:nvPicPr>
          <p:cNvPr id="3" name="vice 3e editio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0" y="-27384"/>
            <a:ext cx="9144000" cy="5143500"/>
          </a:xfrm>
          <a:prstGeom prst="rect">
            <a:avLst/>
          </a:prstGeom>
        </p:spPr>
      </p:pic>
    </p:spTree>
    <p:extLst>
      <p:ext uri="{BB962C8B-B14F-4D97-AF65-F5344CB8AC3E}">
        <p14:creationId xmlns:p14="http://schemas.microsoft.com/office/powerpoint/2010/main" val="346047885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EA69E021-E764-47BF-814A-01EEAFABCEC1}" type="slidenum">
              <a:rPr lang="fr-CA" smtClean="0"/>
              <a:t>24</a:t>
            </a:fld>
            <a:endParaRPr lang="fr-CA"/>
          </a:p>
        </p:txBody>
      </p:sp>
      <p:sp>
        <p:nvSpPr>
          <p:cNvPr id="5" name="Espace réservé du contenu 1"/>
          <p:cNvSpPr txBox="1">
            <a:spLocks/>
          </p:cNvSpPr>
          <p:nvPr/>
        </p:nvSpPr>
        <p:spPr>
          <a:xfrm>
            <a:off x="457200" y="2780928"/>
            <a:ext cx="8229600" cy="305720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r>
              <a:rPr lang="fr-CA" sz="4000" b="1" dirty="0" smtClean="0">
                <a:solidFill>
                  <a:srgbClr val="4B9560"/>
                </a:solidFill>
              </a:rPr>
              <a:t>Activité :</a:t>
            </a:r>
          </a:p>
          <a:p>
            <a:pPr marL="0" indent="0" algn="ctr">
              <a:buFont typeface="Arial" panose="020B0604020202020204" pitchFamily="34" charset="0"/>
              <a:buNone/>
            </a:pPr>
            <a:r>
              <a:rPr lang="en-CA" sz="4000" dirty="0" err="1" smtClean="0"/>
              <a:t>Crise</a:t>
            </a:r>
            <a:r>
              <a:rPr lang="en-CA" sz="4000" dirty="0" smtClean="0"/>
              <a:t> </a:t>
            </a:r>
            <a:r>
              <a:rPr lang="en-CA" sz="4000" dirty="0" err="1" smtClean="0"/>
              <a:t>climatique</a:t>
            </a:r>
            <a:r>
              <a:rPr lang="en-CA" sz="4000" dirty="0" smtClean="0"/>
              <a:t> et injustices </a:t>
            </a:r>
            <a:r>
              <a:rPr lang="en-CA" sz="4000" dirty="0" err="1" smtClean="0"/>
              <a:t>sociales</a:t>
            </a:r>
            <a:endParaRPr lang="fr-CA" sz="4000" dirty="0"/>
          </a:p>
        </p:txBody>
      </p:sp>
    </p:spTree>
    <p:extLst>
      <p:ext uri="{BB962C8B-B14F-4D97-AF65-F5344CB8AC3E}">
        <p14:creationId xmlns:p14="http://schemas.microsoft.com/office/powerpoint/2010/main" val="388078372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395536" y="260648"/>
            <a:ext cx="8291264" cy="5865515"/>
          </a:xfrm>
        </p:spPr>
        <p:txBody>
          <a:bodyPr/>
          <a:lstStyle/>
          <a:p>
            <a:pPr>
              <a:lnSpc>
                <a:spcPct val="150000"/>
              </a:lnSpc>
            </a:pPr>
            <a:r>
              <a:rPr lang="fr-CA" dirty="0" smtClean="0"/>
              <a:t>Est-ce </a:t>
            </a:r>
            <a:r>
              <a:rPr lang="fr-CA" dirty="0"/>
              <a:t>que tout le monde est touché de la même façon par l’événement?</a:t>
            </a:r>
          </a:p>
          <a:p>
            <a:pPr>
              <a:lnSpc>
                <a:spcPct val="150000"/>
              </a:lnSpc>
            </a:pPr>
            <a:r>
              <a:rPr lang="fr-CA" dirty="0" smtClean="0"/>
              <a:t>C’est </a:t>
            </a:r>
            <a:r>
              <a:rPr lang="fr-CA" dirty="0"/>
              <a:t>quoi l’impact de l’événement </a:t>
            </a:r>
            <a:r>
              <a:rPr lang="fr-CA" dirty="0" smtClean="0"/>
              <a:t>sur </a:t>
            </a:r>
            <a:r>
              <a:rPr lang="fr-CA" dirty="0"/>
              <a:t>les conditions de vie des personnes </a:t>
            </a:r>
            <a:r>
              <a:rPr lang="fr-CA" dirty="0" err="1" smtClean="0"/>
              <a:t>touché.e.s</a:t>
            </a:r>
            <a:r>
              <a:rPr lang="fr-CA" dirty="0"/>
              <a:t>?</a:t>
            </a:r>
          </a:p>
          <a:p>
            <a:pPr>
              <a:lnSpc>
                <a:spcPct val="150000"/>
              </a:lnSpc>
            </a:pPr>
            <a:r>
              <a:rPr lang="fr-CA" dirty="0" smtClean="0"/>
              <a:t>Est-ce </a:t>
            </a:r>
            <a:r>
              <a:rPr lang="fr-CA" dirty="0"/>
              <a:t>qu’il y a une injustice? Si oui, quelles injustices </a:t>
            </a:r>
            <a:r>
              <a:rPr lang="fr-CA" dirty="0" smtClean="0"/>
              <a:t>pouvez-vous identifier?</a:t>
            </a:r>
            <a:endParaRPr lang="fr-CA" dirty="0"/>
          </a:p>
          <a:p>
            <a:endParaRPr lang="fr-CA" dirty="0"/>
          </a:p>
        </p:txBody>
      </p:sp>
      <p:sp>
        <p:nvSpPr>
          <p:cNvPr id="4" name="Espace réservé du numéro de diapositive 3"/>
          <p:cNvSpPr>
            <a:spLocks noGrp="1"/>
          </p:cNvSpPr>
          <p:nvPr>
            <p:ph type="sldNum" sz="quarter" idx="12"/>
          </p:nvPr>
        </p:nvSpPr>
        <p:spPr/>
        <p:txBody>
          <a:bodyPr/>
          <a:lstStyle/>
          <a:p>
            <a:fld id="{EA69E021-E764-47BF-814A-01EEAFABCEC1}" type="slidenum">
              <a:rPr lang="fr-CA" smtClean="0"/>
              <a:t>25</a:t>
            </a:fld>
            <a:endParaRPr lang="fr-CA"/>
          </a:p>
        </p:txBody>
      </p:sp>
    </p:spTree>
    <p:extLst>
      <p:ext uri="{BB962C8B-B14F-4D97-AF65-F5344CB8AC3E}">
        <p14:creationId xmlns:p14="http://schemas.microsoft.com/office/powerpoint/2010/main" val="315102979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4869160"/>
            <a:ext cx="9144000" cy="2016224"/>
          </a:xfrm>
        </p:spPr>
        <p:txBody>
          <a:bodyPr>
            <a:normAutofit/>
          </a:bodyPr>
          <a:lstStyle/>
          <a:p>
            <a:r>
              <a:rPr lang="fr-CA" sz="2400" b="1" dirty="0" smtClean="0"/>
              <a:t>Lors des inondations de 2019, un résident de Rigaud, en Montérégie, </a:t>
            </a:r>
            <a:r>
              <a:rPr lang="fr-CA" sz="2400" b="1" dirty="0"/>
              <a:t>achète une barrière de 43 000 $ pour protéger sa </a:t>
            </a:r>
            <a:r>
              <a:rPr lang="fr-CA" sz="2400" b="1" dirty="0" smtClean="0"/>
              <a:t>maison.</a:t>
            </a:r>
            <a:endParaRPr lang="fr-CA" sz="2400" dirty="0"/>
          </a:p>
        </p:txBody>
      </p:sp>
      <p:sp>
        <p:nvSpPr>
          <p:cNvPr id="4" name="Espace réservé du numéro de diapositive 3"/>
          <p:cNvSpPr>
            <a:spLocks noGrp="1"/>
          </p:cNvSpPr>
          <p:nvPr>
            <p:ph type="sldNum" sz="quarter" idx="12"/>
          </p:nvPr>
        </p:nvSpPr>
        <p:spPr/>
        <p:txBody>
          <a:bodyPr/>
          <a:lstStyle/>
          <a:p>
            <a:fld id="{EA69E021-E764-47BF-814A-01EEAFABCEC1}" type="slidenum">
              <a:rPr lang="fr-CA" smtClean="0"/>
              <a:t>26</a:t>
            </a:fld>
            <a:endParaRPr lang="fr-CA" dirty="0"/>
          </a:p>
        </p:txBody>
      </p:sp>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7384"/>
            <a:ext cx="9144000" cy="5148223"/>
          </a:xfrm>
          <a:prstGeom prst="rect">
            <a:avLst/>
          </a:prstGeom>
        </p:spPr>
      </p:pic>
    </p:spTree>
    <p:extLst>
      <p:ext uri="{BB962C8B-B14F-4D97-AF65-F5344CB8AC3E}">
        <p14:creationId xmlns:p14="http://schemas.microsoft.com/office/powerpoint/2010/main" val="330704508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4680520"/>
            <a:ext cx="9144000" cy="1916832"/>
          </a:xfrm>
        </p:spPr>
        <p:txBody>
          <a:bodyPr>
            <a:noAutofit/>
          </a:bodyPr>
          <a:lstStyle/>
          <a:p>
            <a:r>
              <a:rPr lang="fr-CA" sz="2400" b="1" dirty="0" smtClean="0"/>
              <a:t>Lors </a:t>
            </a:r>
            <a:r>
              <a:rPr lang="fr-CA" sz="2400" b="1" dirty="0"/>
              <a:t>des inondations de 2017, puis de 2019, pour éviter d’inonder des résidences au sud du </a:t>
            </a:r>
            <a:r>
              <a:rPr lang="fr-CA" sz="2400" b="1" dirty="0" smtClean="0"/>
              <a:t>Québec</a:t>
            </a:r>
            <a:r>
              <a:rPr lang="fr-CA" sz="2400" b="1" dirty="0"/>
              <a:t>, Hydro-Québec a </a:t>
            </a:r>
            <a:r>
              <a:rPr lang="fr-CA" sz="2400" b="1" dirty="0" smtClean="0"/>
              <a:t>vidé </a:t>
            </a:r>
            <a:r>
              <a:rPr lang="fr-CA" sz="2400" b="1" dirty="0"/>
              <a:t>un réservoir et </a:t>
            </a:r>
            <a:r>
              <a:rPr lang="fr-CA" sz="2400" b="1" dirty="0" smtClean="0"/>
              <a:t>inondé </a:t>
            </a:r>
            <a:r>
              <a:rPr lang="fr-CA" sz="2400" b="1" dirty="0"/>
              <a:t>un territoire et un camp de chasse de la communauté de </a:t>
            </a:r>
            <a:r>
              <a:rPr lang="fr-CA" sz="2400" b="1" dirty="0" err="1" smtClean="0"/>
              <a:t>Kitcisakik</a:t>
            </a:r>
            <a:r>
              <a:rPr lang="fr-CA" sz="2400" b="1" dirty="0" smtClean="0"/>
              <a:t>, en Abitibi. </a:t>
            </a:r>
            <a:r>
              <a:rPr lang="fr-CA" sz="2400" b="1" dirty="0"/>
              <a:t>Il s’agit d’un des derniers groupes semi-nomade du Québec, dont le mode de vie est basé sur la chasse</a:t>
            </a:r>
            <a:r>
              <a:rPr lang="fr-CA" sz="2400" b="1" dirty="0" smtClean="0"/>
              <a:t>.</a:t>
            </a:r>
            <a:endParaRPr lang="fr-CA" sz="2400" b="1" dirty="0"/>
          </a:p>
        </p:txBody>
      </p:sp>
      <p:pic>
        <p:nvPicPr>
          <p:cNvPr id="5" name="Espace réservé du contenu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94109" y="-2986"/>
            <a:ext cx="7910339" cy="4448775"/>
          </a:xfrm>
        </p:spPr>
      </p:pic>
      <p:sp>
        <p:nvSpPr>
          <p:cNvPr id="4" name="Espace réservé du numéro de diapositive 3"/>
          <p:cNvSpPr>
            <a:spLocks noGrp="1"/>
          </p:cNvSpPr>
          <p:nvPr>
            <p:ph type="sldNum" sz="quarter" idx="12"/>
          </p:nvPr>
        </p:nvSpPr>
        <p:spPr/>
        <p:txBody>
          <a:bodyPr/>
          <a:lstStyle/>
          <a:p>
            <a:fld id="{EA69E021-E764-47BF-814A-01EEAFABCEC1}" type="slidenum">
              <a:rPr lang="fr-CA" smtClean="0"/>
              <a:t>27</a:t>
            </a:fld>
            <a:endParaRPr lang="fr-CA" dirty="0"/>
          </a:p>
        </p:txBody>
      </p:sp>
    </p:spTree>
    <p:extLst>
      <p:ext uri="{BB962C8B-B14F-4D97-AF65-F5344CB8AC3E}">
        <p14:creationId xmlns:p14="http://schemas.microsoft.com/office/powerpoint/2010/main" val="342111814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EA69E021-E764-47BF-814A-01EEAFABCEC1}" type="slidenum">
              <a:rPr lang="fr-CA" smtClean="0"/>
              <a:t>28</a:t>
            </a:fld>
            <a:endParaRPr lang="fr-CA"/>
          </a:p>
        </p:txBody>
      </p:sp>
      <p:pic>
        <p:nvPicPr>
          <p:cNvPr id="5" name="Imag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1520" y="-27384"/>
            <a:ext cx="8676456" cy="4884989"/>
          </a:xfrm>
          <a:prstGeom prst="rect">
            <a:avLst/>
          </a:prstGeom>
        </p:spPr>
      </p:pic>
      <p:sp>
        <p:nvSpPr>
          <p:cNvPr id="6" name="ZoneTexte 5"/>
          <p:cNvSpPr txBox="1"/>
          <p:nvPr/>
        </p:nvSpPr>
        <p:spPr>
          <a:xfrm>
            <a:off x="77912" y="4919008"/>
            <a:ext cx="8856984" cy="1938992"/>
          </a:xfrm>
          <a:prstGeom prst="rect">
            <a:avLst/>
          </a:prstGeom>
          <a:noFill/>
        </p:spPr>
        <p:txBody>
          <a:bodyPr wrap="square" rtlCol="0">
            <a:spAutoFit/>
          </a:bodyPr>
          <a:lstStyle/>
          <a:p>
            <a:r>
              <a:rPr lang="fr-CA" sz="2400" b="1" dirty="0" smtClean="0"/>
              <a:t>Le 21 septembre 2018 six tornades frappent la région de Ottawa et Gatineau. Plus de mille logements sont endommagés. La majorité de ces logements sont dans le quartier à faible revenu de Mont-Bleu. Deux mois plus tard plusieurs familles sont toujours sans logis.</a:t>
            </a:r>
            <a:endParaRPr lang="fr-CA" sz="2400" dirty="0"/>
          </a:p>
        </p:txBody>
      </p:sp>
    </p:spTree>
    <p:extLst>
      <p:ext uri="{BB962C8B-B14F-4D97-AF65-F5344CB8AC3E}">
        <p14:creationId xmlns:p14="http://schemas.microsoft.com/office/powerpoint/2010/main" val="79089785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0344" y="5229200"/>
            <a:ext cx="9133656" cy="1628800"/>
          </a:xfrm>
        </p:spPr>
        <p:txBody>
          <a:bodyPr>
            <a:normAutofit fontScale="90000"/>
          </a:bodyPr>
          <a:lstStyle/>
          <a:p>
            <a:r>
              <a:rPr lang="fr-CA" sz="2800" b="1" dirty="0" smtClean="0"/>
              <a:t>Dans l’est de Montréal il y a plusieurs raffineries de pétrole proches des quartiers résidentiels. Le 22 janvier 2019 l'odeur </a:t>
            </a:r>
            <a:r>
              <a:rPr lang="fr-CA" sz="2800" b="1" dirty="0"/>
              <a:t>d'un arrivage de pétrole entraîne l'évacuation de 23 élèves d'une école de </a:t>
            </a:r>
            <a:r>
              <a:rPr lang="fr-CA" sz="2800" b="1" dirty="0" smtClean="0"/>
              <a:t>Montréal-Est.</a:t>
            </a:r>
            <a:endParaRPr lang="fr-CA" sz="2800" b="1" dirty="0"/>
          </a:p>
        </p:txBody>
      </p:sp>
      <p:sp>
        <p:nvSpPr>
          <p:cNvPr id="4" name="Espace réservé du numéro de diapositive 3"/>
          <p:cNvSpPr>
            <a:spLocks noGrp="1"/>
          </p:cNvSpPr>
          <p:nvPr>
            <p:ph type="sldNum" sz="quarter" idx="12"/>
          </p:nvPr>
        </p:nvSpPr>
        <p:spPr/>
        <p:txBody>
          <a:bodyPr/>
          <a:lstStyle/>
          <a:p>
            <a:fld id="{EA69E021-E764-47BF-814A-01EEAFABCEC1}" type="slidenum">
              <a:rPr lang="fr-CA" smtClean="0"/>
              <a:t>29</a:t>
            </a:fld>
            <a:endParaRPr lang="fr-CA"/>
          </a:p>
        </p:txBody>
      </p:sp>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9145"/>
            <a:ext cx="9144000" cy="5142586"/>
          </a:xfrm>
          <a:prstGeom prst="rect">
            <a:avLst/>
          </a:prstGeom>
        </p:spPr>
      </p:pic>
    </p:spTree>
    <p:extLst>
      <p:ext uri="{BB962C8B-B14F-4D97-AF65-F5344CB8AC3E}">
        <p14:creationId xmlns:p14="http://schemas.microsoft.com/office/powerpoint/2010/main" val="353144454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a:xfrm>
            <a:off x="457200" y="3185877"/>
            <a:ext cx="8229600" cy="1143000"/>
          </a:xfrm>
        </p:spPr>
        <p:txBody>
          <a:bodyPr>
            <a:normAutofit/>
          </a:bodyPr>
          <a:lstStyle/>
          <a:p>
            <a:r>
              <a:rPr lang="fr-CA" sz="3600" dirty="0" smtClean="0"/>
              <a:t>Jeu des chaises</a:t>
            </a:r>
            <a:endParaRPr lang="fr-CA" sz="3600" dirty="0"/>
          </a:p>
        </p:txBody>
      </p:sp>
      <p:sp>
        <p:nvSpPr>
          <p:cNvPr id="2" name="Espace réservé du contenu 1"/>
          <p:cNvSpPr>
            <a:spLocks noGrp="1"/>
          </p:cNvSpPr>
          <p:nvPr>
            <p:ph idx="1"/>
          </p:nvPr>
        </p:nvSpPr>
        <p:spPr>
          <a:xfrm>
            <a:off x="457200" y="2780928"/>
            <a:ext cx="8229600" cy="3057203"/>
          </a:xfrm>
        </p:spPr>
        <p:txBody>
          <a:bodyPr>
            <a:normAutofit/>
          </a:bodyPr>
          <a:lstStyle/>
          <a:p>
            <a:pPr marL="0" indent="0" algn="ctr">
              <a:buNone/>
            </a:pPr>
            <a:r>
              <a:rPr lang="fr-CA" sz="4000" b="1" dirty="0" smtClean="0">
                <a:solidFill>
                  <a:srgbClr val="1DAB99"/>
                </a:solidFill>
              </a:rPr>
              <a:t>Activité :</a:t>
            </a:r>
            <a:endParaRPr lang="fr-CA" sz="4000" b="1" dirty="0">
              <a:solidFill>
                <a:srgbClr val="1DAB99"/>
              </a:solidFill>
            </a:endParaRPr>
          </a:p>
        </p:txBody>
      </p:sp>
      <p:sp>
        <p:nvSpPr>
          <p:cNvPr id="4" name="Espace réservé du numéro de diapositive 3"/>
          <p:cNvSpPr>
            <a:spLocks noGrp="1"/>
          </p:cNvSpPr>
          <p:nvPr>
            <p:ph type="sldNum" sz="quarter" idx="12"/>
          </p:nvPr>
        </p:nvSpPr>
        <p:spPr/>
        <p:txBody>
          <a:bodyPr/>
          <a:lstStyle/>
          <a:p>
            <a:fld id="{EA69E021-E764-47BF-814A-01EEAFABCEC1}" type="slidenum">
              <a:rPr lang="fr-CA" smtClean="0"/>
              <a:t>3</a:t>
            </a:fld>
            <a:endParaRPr lang="fr-CA"/>
          </a:p>
        </p:txBody>
      </p:sp>
    </p:spTree>
    <p:extLst>
      <p:ext uri="{BB962C8B-B14F-4D97-AF65-F5344CB8AC3E}">
        <p14:creationId xmlns:p14="http://schemas.microsoft.com/office/powerpoint/2010/main" val="270250091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EA69E021-E764-47BF-814A-01EEAFABCEC1}" type="slidenum">
              <a:rPr lang="fr-CA" smtClean="0"/>
              <a:t>30</a:t>
            </a:fld>
            <a:endParaRPr lang="fr-CA"/>
          </a:p>
        </p:txBody>
      </p:sp>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46529"/>
            <a:ext cx="9144000" cy="6364941"/>
          </a:xfrm>
          <a:prstGeom prst="rect">
            <a:avLst/>
          </a:prstGeom>
        </p:spPr>
      </p:pic>
    </p:spTree>
    <p:extLst>
      <p:ext uri="{BB962C8B-B14F-4D97-AF65-F5344CB8AC3E}">
        <p14:creationId xmlns:p14="http://schemas.microsoft.com/office/powerpoint/2010/main" val="204282590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CA"/>
          </a:p>
        </p:txBody>
      </p:sp>
      <p:sp>
        <p:nvSpPr>
          <p:cNvPr id="4" name="Espace réservé du numéro de diapositive 3"/>
          <p:cNvSpPr>
            <a:spLocks noGrp="1"/>
          </p:cNvSpPr>
          <p:nvPr>
            <p:ph type="sldNum" sz="quarter" idx="12"/>
          </p:nvPr>
        </p:nvSpPr>
        <p:spPr/>
        <p:txBody>
          <a:bodyPr/>
          <a:lstStyle/>
          <a:p>
            <a:fld id="{EA69E021-E764-47BF-814A-01EEAFABCEC1}" type="slidenum">
              <a:rPr lang="fr-CA" smtClean="0"/>
              <a:t>31</a:t>
            </a:fld>
            <a:endParaRPr lang="fr-CA"/>
          </a:p>
        </p:txBody>
      </p:sp>
      <p:pic>
        <p:nvPicPr>
          <p:cNvPr id="7" name="Espace réservé du contenu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1520" y="116632"/>
            <a:ext cx="8496944" cy="5664630"/>
          </a:xfrm>
        </p:spPr>
      </p:pic>
      <p:sp>
        <p:nvSpPr>
          <p:cNvPr id="8" name="ZoneTexte 7"/>
          <p:cNvSpPr txBox="1"/>
          <p:nvPr/>
        </p:nvSpPr>
        <p:spPr>
          <a:xfrm>
            <a:off x="1043608" y="6237312"/>
            <a:ext cx="184731" cy="369332"/>
          </a:xfrm>
          <a:prstGeom prst="rect">
            <a:avLst/>
          </a:prstGeom>
          <a:noFill/>
        </p:spPr>
        <p:txBody>
          <a:bodyPr wrap="none" rtlCol="0">
            <a:spAutoFit/>
          </a:bodyPr>
          <a:lstStyle/>
          <a:p>
            <a:endParaRPr lang="fr-CA" dirty="0"/>
          </a:p>
        </p:txBody>
      </p:sp>
      <p:sp>
        <p:nvSpPr>
          <p:cNvPr id="9" name="ZoneTexte 8"/>
          <p:cNvSpPr txBox="1"/>
          <p:nvPr/>
        </p:nvSpPr>
        <p:spPr>
          <a:xfrm>
            <a:off x="539552" y="6002407"/>
            <a:ext cx="8064896" cy="707886"/>
          </a:xfrm>
          <a:prstGeom prst="rect">
            <a:avLst/>
          </a:prstGeom>
          <a:noFill/>
        </p:spPr>
        <p:txBody>
          <a:bodyPr wrap="square" rtlCol="0">
            <a:spAutoFit/>
          </a:bodyPr>
          <a:lstStyle/>
          <a:p>
            <a:r>
              <a:rPr lang="fr-CA" sz="2000" b="1" dirty="0"/>
              <a:t>À Maroua, </a:t>
            </a:r>
            <a:r>
              <a:rPr lang="fr-CA" sz="2000" b="1" dirty="0" smtClean="0"/>
              <a:t>Cameroun </a:t>
            </a:r>
            <a:r>
              <a:rPr lang="fr-CA" sz="2000" b="1" dirty="0"/>
              <a:t>les populations s’inquiètent des risques de famine qui plane depuis </a:t>
            </a:r>
            <a:r>
              <a:rPr lang="fr-CA" sz="2000" b="1" dirty="0" smtClean="0"/>
              <a:t>l’augmentation </a:t>
            </a:r>
            <a:r>
              <a:rPr lang="fr-CA" sz="2000" b="1" dirty="0"/>
              <a:t>du prix des céréales</a:t>
            </a:r>
            <a:r>
              <a:rPr lang="fr-CA" sz="2000" b="1"/>
              <a:t>. </a:t>
            </a:r>
            <a:endParaRPr lang="fr-CA" sz="2000" b="1" dirty="0"/>
          </a:p>
        </p:txBody>
      </p:sp>
    </p:spTree>
    <p:extLst>
      <p:ext uri="{BB962C8B-B14F-4D97-AF65-F5344CB8AC3E}">
        <p14:creationId xmlns:p14="http://schemas.microsoft.com/office/powerpoint/2010/main" val="407229542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CA"/>
          </a:p>
        </p:txBody>
      </p:sp>
      <p:pic>
        <p:nvPicPr>
          <p:cNvPr id="5" name="Espace réservé du contenu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41578" y="116632"/>
            <a:ext cx="8203292" cy="5472608"/>
          </a:xfrm>
        </p:spPr>
      </p:pic>
      <p:sp>
        <p:nvSpPr>
          <p:cNvPr id="4" name="Espace réservé du numéro de diapositive 3"/>
          <p:cNvSpPr>
            <a:spLocks noGrp="1"/>
          </p:cNvSpPr>
          <p:nvPr>
            <p:ph type="sldNum" sz="quarter" idx="12"/>
          </p:nvPr>
        </p:nvSpPr>
        <p:spPr/>
        <p:txBody>
          <a:bodyPr/>
          <a:lstStyle/>
          <a:p>
            <a:fld id="{EA69E021-E764-47BF-814A-01EEAFABCEC1}" type="slidenum">
              <a:rPr lang="fr-CA" smtClean="0"/>
              <a:t>32</a:t>
            </a:fld>
            <a:endParaRPr lang="fr-CA"/>
          </a:p>
        </p:txBody>
      </p:sp>
      <p:sp>
        <p:nvSpPr>
          <p:cNvPr id="6" name="ZoneTexte 5"/>
          <p:cNvSpPr txBox="1"/>
          <p:nvPr/>
        </p:nvSpPr>
        <p:spPr>
          <a:xfrm>
            <a:off x="282243" y="5877272"/>
            <a:ext cx="8861757" cy="646331"/>
          </a:xfrm>
          <a:prstGeom prst="rect">
            <a:avLst/>
          </a:prstGeom>
          <a:noFill/>
        </p:spPr>
        <p:txBody>
          <a:bodyPr wrap="square" rtlCol="0">
            <a:spAutoFit/>
          </a:bodyPr>
          <a:lstStyle/>
          <a:p>
            <a:r>
              <a:rPr lang="fr-CA" b="1" dirty="0"/>
              <a:t>2017, la Commission de l’</a:t>
            </a:r>
            <a:r>
              <a:rPr lang="fr-CA" b="1" dirty="0" err="1"/>
              <a:t>écofiscalité</a:t>
            </a:r>
            <a:r>
              <a:rPr lang="fr-CA" b="1" dirty="0"/>
              <a:t> du Canada </a:t>
            </a:r>
            <a:r>
              <a:rPr lang="fr-CA" b="1" dirty="0" smtClean="0"/>
              <a:t>veut tarifer l’utilisation de l’eau potable afin de diminuer la consommation au pays.</a:t>
            </a:r>
            <a:endParaRPr lang="fr-CA" b="1" dirty="0"/>
          </a:p>
        </p:txBody>
      </p:sp>
    </p:spTree>
    <p:extLst>
      <p:ext uri="{BB962C8B-B14F-4D97-AF65-F5344CB8AC3E}">
        <p14:creationId xmlns:p14="http://schemas.microsoft.com/office/powerpoint/2010/main" val="185642984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normAutofit/>
          </a:bodyPr>
          <a:lstStyle/>
          <a:p>
            <a:pPr marL="0" indent="0" algn="ctr">
              <a:buNone/>
            </a:pPr>
            <a:r>
              <a:rPr lang="fr-CA" sz="5400" b="1" dirty="0" smtClean="0">
                <a:solidFill>
                  <a:srgbClr val="1DAB99"/>
                </a:solidFill>
              </a:rPr>
              <a:t>Discussion </a:t>
            </a:r>
            <a:r>
              <a:rPr lang="fr-CA" sz="5400" b="1" dirty="0">
                <a:solidFill>
                  <a:srgbClr val="1DAB99"/>
                </a:solidFill>
              </a:rPr>
              <a:t>:</a:t>
            </a:r>
          </a:p>
          <a:p>
            <a:pPr marL="0" indent="0" algn="ctr">
              <a:buNone/>
            </a:pPr>
            <a:r>
              <a:rPr lang="fr-CA" sz="5400" dirty="0" smtClean="0"/>
              <a:t>Pourquoi en sommes nous </a:t>
            </a:r>
            <a:r>
              <a:rPr lang="fr-CA" sz="5400" dirty="0" err="1" smtClean="0"/>
              <a:t>rendu.e.s</a:t>
            </a:r>
            <a:r>
              <a:rPr lang="fr-CA" sz="5400" dirty="0" smtClean="0"/>
              <a:t> là?</a:t>
            </a:r>
            <a:endParaRPr lang="fr-CA" sz="5400" dirty="0"/>
          </a:p>
          <a:p>
            <a:pPr marL="0" indent="0" algn="ctr">
              <a:buNone/>
            </a:pPr>
            <a:endParaRPr lang="fr-CA" sz="5400" dirty="0"/>
          </a:p>
        </p:txBody>
      </p:sp>
      <p:sp>
        <p:nvSpPr>
          <p:cNvPr id="4" name="Espace réservé du numéro de diapositive 3"/>
          <p:cNvSpPr>
            <a:spLocks noGrp="1"/>
          </p:cNvSpPr>
          <p:nvPr>
            <p:ph type="sldNum" sz="quarter" idx="12"/>
          </p:nvPr>
        </p:nvSpPr>
        <p:spPr/>
        <p:txBody>
          <a:bodyPr/>
          <a:lstStyle/>
          <a:p>
            <a:fld id="{EA69E021-E764-47BF-814A-01EEAFABCEC1}" type="slidenum">
              <a:rPr lang="fr-CA" smtClean="0"/>
              <a:t>33</a:t>
            </a:fld>
            <a:endParaRPr lang="fr-CA"/>
          </a:p>
        </p:txBody>
      </p:sp>
    </p:spTree>
    <p:extLst>
      <p:ext uri="{BB962C8B-B14F-4D97-AF65-F5344CB8AC3E}">
        <p14:creationId xmlns:p14="http://schemas.microsoft.com/office/powerpoint/2010/main" val="323631881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1"/>
          </p:nvPr>
        </p:nvSpPr>
        <p:spPr>
          <a:xfrm>
            <a:off x="1691680" y="188640"/>
            <a:ext cx="8075240" cy="2437731"/>
          </a:xfrm>
        </p:spPr>
        <p:txBody>
          <a:bodyPr/>
          <a:lstStyle/>
          <a:p>
            <a:pPr marL="0" indent="0">
              <a:buNone/>
            </a:pPr>
            <a:r>
              <a:rPr lang="fr-CA" dirty="0" smtClean="0"/>
              <a:t>Mythe de la croissance infini</a:t>
            </a:r>
          </a:p>
          <a:p>
            <a:pPr marL="0" indent="0">
              <a:buNone/>
            </a:pPr>
            <a:endParaRPr lang="fr-CA" dirty="0"/>
          </a:p>
        </p:txBody>
      </p:sp>
      <p:sp>
        <p:nvSpPr>
          <p:cNvPr id="4" name="Espace réservé du numéro de diapositive 3"/>
          <p:cNvSpPr>
            <a:spLocks noGrp="1"/>
          </p:cNvSpPr>
          <p:nvPr>
            <p:ph type="sldNum" sz="quarter" idx="12"/>
          </p:nvPr>
        </p:nvSpPr>
        <p:spPr/>
        <p:txBody>
          <a:bodyPr/>
          <a:lstStyle/>
          <a:p>
            <a:fld id="{EA69E021-E764-47BF-814A-01EEAFABCEC1}" type="slidenum">
              <a:rPr lang="fr-CA" smtClean="0"/>
              <a:t>34</a:t>
            </a:fld>
            <a:endParaRPr lang="fr-CA"/>
          </a:p>
        </p:txBody>
      </p:sp>
      <p:pic>
        <p:nvPicPr>
          <p:cNvPr id="5" name="Imag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01813" y="922710"/>
            <a:ext cx="4351387" cy="5801849"/>
          </a:xfrm>
          <a:prstGeom prst="rect">
            <a:avLst/>
          </a:prstGeom>
        </p:spPr>
      </p:pic>
    </p:spTree>
    <p:extLst>
      <p:ext uri="{BB962C8B-B14F-4D97-AF65-F5344CB8AC3E}">
        <p14:creationId xmlns:p14="http://schemas.microsoft.com/office/powerpoint/2010/main" val="312425174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23528" y="118159"/>
            <a:ext cx="8686800" cy="1143000"/>
          </a:xfrm>
        </p:spPr>
        <p:txBody>
          <a:bodyPr>
            <a:normAutofit fontScale="90000"/>
          </a:bodyPr>
          <a:lstStyle/>
          <a:p>
            <a:r>
              <a:rPr lang="fr-CA" dirty="0" smtClean="0"/>
              <a:t>Distribution inégale des ressources</a:t>
            </a:r>
            <a:endParaRPr lang="fr-CA" dirty="0"/>
          </a:p>
        </p:txBody>
      </p:sp>
      <p:sp>
        <p:nvSpPr>
          <p:cNvPr id="4" name="Espace réservé du numéro de diapositive 3"/>
          <p:cNvSpPr>
            <a:spLocks noGrp="1"/>
          </p:cNvSpPr>
          <p:nvPr>
            <p:ph type="sldNum" sz="quarter" idx="12"/>
          </p:nvPr>
        </p:nvSpPr>
        <p:spPr/>
        <p:txBody>
          <a:bodyPr/>
          <a:lstStyle/>
          <a:p>
            <a:fld id="{EA69E021-E764-47BF-814A-01EEAFABCEC1}" type="slidenum">
              <a:rPr lang="fr-CA" smtClean="0"/>
              <a:t>35</a:t>
            </a:fld>
            <a:endParaRPr lang="fr-CA"/>
          </a:p>
        </p:txBody>
      </p:sp>
      <p:pic>
        <p:nvPicPr>
          <p:cNvPr id="7" name="Espace réservé du contenu 6"/>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83568" y="1184135"/>
            <a:ext cx="7848872" cy="5485225"/>
          </a:xfrm>
        </p:spPr>
      </p:pic>
    </p:spTree>
    <p:extLst>
      <p:ext uri="{BB962C8B-B14F-4D97-AF65-F5344CB8AC3E}">
        <p14:creationId xmlns:p14="http://schemas.microsoft.com/office/powerpoint/2010/main" val="23057394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13557"/>
            <a:ext cx="8229600" cy="1143000"/>
          </a:xfrm>
        </p:spPr>
        <p:txBody>
          <a:bodyPr/>
          <a:lstStyle/>
          <a:p>
            <a:r>
              <a:rPr lang="fr-CA" dirty="0" smtClean="0"/>
              <a:t>Inaction des gouvernements </a:t>
            </a:r>
            <a:endParaRPr lang="fr-CA" dirty="0"/>
          </a:p>
        </p:txBody>
      </p:sp>
      <p:pic>
        <p:nvPicPr>
          <p:cNvPr id="5" name="Espace réservé du contenu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29300" y="1439569"/>
            <a:ext cx="6485400" cy="5198894"/>
          </a:xfrm>
        </p:spPr>
      </p:pic>
      <p:sp>
        <p:nvSpPr>
          <p:cNvPr id="4" name="Espace réservé du numéro de diapositive 3"/>
          <p:cNvSpPr>
            <a:spLocks noGrp="1"/>
          </p:cNvSpPr>
          <p:nvPr>
            <p:ph type="sldNum" sz="quarter" idx="12"/>
          </p:nvPr>
        </p:nvSpPr>
        <p:spPr/>
        <p:txBody>
          <a:bodyPr/>
          <a:lstStyle/>
          <a:p>
            <a:fld id="{EA69E021-E764-47BF-814A-01EEAFABCEC1}" type="slidenum">
              <a:rPr lang="fr-CA" smtClean="0"/>
              <a:t>36</a:t>
            </a:fld>
            <a:endParaRPr lang="fr-CA"/>
          </a:p>
        </p:txBody>
      </p:sp>
    </p:spTree>
    <p:extLst>
      <p:ext uri="{BB962C8B-B14F-4D97-AF65-F5344CB8AC3E}">
        <p14:creationId xmlns:p14="http://schemas.microsoft.com/office/powerpoint/2010/main" val="303621047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a:xfrm>
            <a:off x="457200" y="692696"/>
            <a:ext cx="8229600" cy="1143000"/>
          </a:xfrm>
        </p:spPr>
        <p:txBody>
          <a:bodyPr>
            <a:normAutofit fontScale="90000"/>
          </a:bodyPr>
          <a:lstStyle/>
          <a:p>
            <a:r>
              <a:rPr lang="fr-CA" b="1" dirty="0" smtClean="0">
                <a:solidFill>
                  <a:srgbClr val="1DAB99"/>
                </a:solidFill>
              </a:rPr>
              <a:t>Constats</a:t>
            </a:r>
            <a:r>
              <a:rPr lang="fr-CA" dirty="0" smtClean="0"/>
              <a:t/>
            </a:r>
            <a:br>
              <a:rPr lang="fr-CA" dirty="0" smtClean="0"/>
            </a:br>
            <a:r>
              <a:rPr lang="fr-CA" dirty="0" smtClean="0"/>
              <a:t>Justice sociale et justice climatique</a:t>
            </a:r>
            <a:endParaRPr lang="fr-CA" dirty="0"/>
          </a:p>
        </p:txBody>
      </p:sp>
      <p:sp>
        <p:nvSpPr>
          <p:cNvPr id="2" name="Espace réservé du contenu 1"/>
          <p:cNvSpPr>
            <a:spLocks noGrp="1"/>
          </p:cNvSpPr>
          <p:nvPr>
            <p:ph idx="1"/>
          </p:nvPr>
        </p:nvSpPr>
        <p:spPr>
          <a:xfrm>
            <a:off x="539552" y="2757740"/>
            <a:ext cx="8229600" cy="2681139"/>
          </a:xfrm>
        </p:spPr>
        <p:txBody>
          <a:bodyPr>
            <a:normAutofit/>
          </a:bodyPr>
          <a:lstStyle/>
          <a:p>
            <a:r>
              <a:rPr lang="fr-CA" dirty="0" smtClean="0"/>
              <a:t>On dépasse la capacité de la planète</a:t>
            </a:r>
            <a:endParaRPr lang="fr-CA" dirty="0"/>
          </a:p>
          <a:p>
            <a:r>
              <a:rPr lang="en-CA" dirty="0" smtClean="0"/>
              <a:t>Les </a:t>
            </a:r>
            <a:r>
              <a:rPr lang="fr-CA" dirty="0" smtClean="0"/>
              <a:t>inégalités sociales augmentent</a:t>
            </a:r>
          </a:p>
          <a:p>
            <a:r>
              <a:rPr lang="fr-CA" dirty="0" smtClean="0"/>
              <a:t>Mêmes victimes, mêmes responsables</a:t>
            </a:r>
          </a:p>
          <a:p>
            <a:r>
              <a:rPr lang="fr-CA" dirty="0" smtClean="0"/>
              <a:t>On doit agir!</a:t>
            </a:r>
            <a:endParaRPr lang="fr-CA" dirty="0"/>
          </a:p>
          <a:p>
            <a:pPr marL="0" indent="0">
              <a:buNone/>
            </a:pPr>
            <a:endParaRPr lang="fr-CA" dirty="0"/>
          </a:p>
          <a:p>
            <a:endParaRPr lang="fr-CA" dirty="0"/>
          </a:p>
        </p:txBody>
      </p:sp>
      <p:sp>
        <p:nvSpPr>
          <p:cNvPr id="4" name="Espace réservé du numéro de diapositive 3"/>
          <p:cNvSpPr>
            <a:spLocks noGrp="1"/>
          </p:cNvSpPr>
          <p:nvPr>
            <p:ph type="sldNum" sz="quarter" idx="12"/>
          </p:nvPr>
        </p:nvSpPr>
        <p:spPr/>
        <p:txBody>
          <a:bodyPr/>
          <a:lstStyle/>
          <a:p>
            <a:fld id="{EA69E021-E764-47BF-814A-01EEAFABCEC1}" type="slidenum">
              <a:rPr lang="fr-CA" smtClean="0"/>
              <a:t>37</a:t>
            </a:fld>
            <a:endParaRPr lang="fr-CA"/>
          </a:p>
        </p:txBody>
      </p:sp>
    </p:spTree>
    <p:extLst>
      <p:ext uri="{BB962C8B-B14F-4D97-AF65-F5344CB8AC3E}">
        <p14:creationId xmlns:p14="http://schemas.microsoft.com/office/powerpoint/2010/main" val="2413082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ZoneTexte 20"/>
          <p:cNvSpPr txBox="1"/>
          <p:nvPr/>
        </p:nvSpPr>
        <p:spPr>
          <a:xfrm>
            <a:off x="2534524" y="1628800"/>
            <a:ext cx="2959189" cy="757130"/>
          </a:xfrm>
          <a:prstGeom prst="rect">
            <a:avLst/>
          </a:prstGeom>
          <a:noFill/>
        </p:spPr>
        <p:txBody>
          <a:bodyPr wrap="square" rtlCol="0">
            <a:spAutoFit/>
          </a:bodyPr>
          <a:lstStyle/>
          <a:p>
            <a:pPr lvl="0" algn="ctr" defTabSz="933450">
              <a:lnSpc>
                <a:spcPct val="90000"/>
              </a:lnSpc>
              <a:spcBef>
                <a:spcPct val="0"/>
              </a:spcBef>
              <a:spcAft>
                <a:spcPct val="35000"/>
              </a:spcAft>
            </a:pPr>
            <a:r>
              <a:rPr lang="fr-CA" sz="2400" b="1" dirty="0"/>
              <a:t>Business as </a:t>
            </a:r>
            <a:r>
              <a:rPr lang="fr-CA" sz="2400" b="1" dirty="0" err="1"/>
              <a:t>usual</a:t>
            </a:r>
            <a:r>
              <a:rPr lang="fr-CA" sz="2400" b="1" dirty="0"/>
              <a:t> </a:t>
            </a:r>
            <a:r>
              <a:rPr lang="fr-CA" sz="2400" b="1" dirty="0" smtClean="0"/>
              <a:t>(</a:t>
            </a:r>
            <a:r>
              <a:rPr lang="fr-CA" sz="2400" b="1" dirty="0"/>
              <a:t>le laisser-faire)</a:t>
            </a:r>
          </a:p>
        </p:txBody>
      </p:sp>
      <p:sp>
        <p:nvSpPr>
          <p:cNvPr id="27" name="ZoneTexte 26"/>
          <p:cNvSpPr txBox="1"/>
          <p:nvPr/>
        </p:nvSpPr>
        <p:spPr>
          <a:xfrm>
            <a:off x="2812080" y="5092064"/>
            <a:ext cx="1872330" cy="424732"/>
          </a:xfrm>
          <a:prstGeom prst="rect">
            <a:avLst/>
          </a:prstGeom>
          <a:noFill/>
        </p:spPr>
        <p:txBody>
          <a:bodyPr wrap="square" rtlCol="0">
            <a:spAutoFit/>
          </a:bodyPr>
          <a:lstStyle/>
          <a:p>
            <a:pPr lvl="0" algn="ctr" defTabSz="933450">
              <a:lnSpc>
                <a:spcPct val="90000"/>
              </a:lnSpc>
              <a:spcBef>
                <a:spcPct val="0"/>
              </a:spcBef>
              <a:spcAft>
                <a:spcPct val="35000"/>
              </a:spcAft>
            </a:pPr>
            <a:r>
              <a:rPr lang="fr-CA" sz="2400" b="1" dirty="0"/>
              <a:t>La crise</a:t>
            </a:r>
          </a:p>
        </p:txBody>
      </p:sp>
      <p:sp>
        <p:nvSpPr>
          <p:cNvPr id="29" name="ZoneTexte 28"/>
          <p:cNvSpPr txBox="1"/>
          <p:nvPr/>
        </p:nvSpPr>
        <p:spPr>
          <a:xfrm>
            <a:off x="62128" y="5921404"/>
            <a:ext cx="1629552" cy="830997"/>
          </a:xfrm>
          <a:prstGeom prst="rect">
            <a:avLst/>
          </a:prstGeom>
          <a:noFill/>
        </p:spPr>
        <p:txBody>
          <a:bodyPr wrap="square" rtlCol="0">
            <a:spAutoFit/>
          </a:bodyPr>
          <a:lstStyle/>
          <a:p>
            <a:pPr algn="ctr"/>
            <a:r>
              <a:rPr lang="fr-CA" sz="2400" b="1" dirty="0"/>
              <a:t>Solutions </a:t>
            </a:r>
            <a:r>
              <a:rPr lang="fr-CA" sz="2400" b="1" dirty="0" err="1" smtClean="0"/>
              <a:t>plasters</a:t>
            </a:r>
            <a:endParaRPr lang="fr-CA" sz="2400" b="1" dirty="0"/>
          </a:p>
        </p:txBody>
      </p:sp>
      <p:sp>
        <p:nvSpPr>
          <p:cNvPr id="30" name="Virage 29"/>
          <p:cNvSpPr/>
          <p:nvPr/>
        </p:nvSpPr>
        <p:spPr>
          <a:xfrm>
            <a:off x="502224" y="569343"/>
            <a:ext cx="2301511" cy="4107007"/>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solidFill>
                <a:schemeClr val="tx1"/>
              </a:solidFill>
            </a:endParaRPr>
          </a:p>
        </p:txBody>
      </p:sp>
      <p:sp>
        <p:nvSpPr>
          <p:cNvPr id="31" name="ZoneTexte 30"/>
          <p:cNvSpPr txBox="1"/>
          <p:nvPr/>
        </p:nvSpPr>
        <p:spPr>
          <a:xfrm>
            <a:off x="5862608" y="5584973"/>
            <a:ext cx="2994407" cy="830997"/>
          </a:xfrm>
          <a:prstGeom prst="rect">
            <a:avLst/>
          </a:prstGeom>
          <a:noFill/>
        </p:spPr>
        <p:txBody>
          <a:bodyPr wrap="square" rtlCol="0">
            <a:spAutoFit/>
          </a:bodyPr>
          <a:lstStyle/>
          <a:p>
            <a:pPr algn="ctr"/>
            <a:r>
              <a:rPr lang="fr-CA" sz="2400" b="1" dirty="0"/>
              <a:t>Transformation </a:t>
            </a:r>
            <a:r>
              <a:rPr lang="fr-CA" sz="2400" b="1" dirty="0" smtClean="0"/>
              <a:t>sociale</a:t>
            </a:r>
            <a:endParaRPr lang="fr-CA" sz="2400" b="1" dirty="0"/>
          </a:p>
        </p:txBody>
      </p:sp>
      <p:sp>
        <p:nvSpPr>
          <p:cNvPr id="32" name="Flèche vers le bas 31"/>
          <p:cNvSpPr/>
          <p:nvPr/>
        </p:nvSpPr>
        <p:spPr>
          <a:xfrm>
            <a:off x="3460214" y="2492896"/>
            <a:ext cx="576064" cy="54700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33" name="Flèche vers le bas 32"/>
          <p:cNvSpPr/>
          <p:nvPr/>
        </p:nvSpPr>
        <p:spPr>
          <a:xfrm rot="3699375">
            <a:off x="1705731" y="4548293"/>
            <a:ext cx="744702" cy="96725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34" name="Image 33"/>
          <p:cNvPicPr>
            <a:picLocks noChangeAspect="1"/>
          </p:cNvPicPr>
          <p:nvPr/>
        </p:nvPicPr>
        <p:blipFill>
          <a:blip r:embed="rId2"/>
          <a:stretch>
            <a:fillRect/>
          </a:stretch>
        </p:blipFill>
        <p:spPr>
          <a:xfrm>
            <a:off x="2986089" y="145978"/>
            <a:ext cx="1524316" cy="1350197"/>
          </a:xfrm>
          <a:prstGeom prst="rect">
            <a:avLst/>
          </a:prstGeom>
        </p:spPr>
      </p:pic>
      <p:pic>
        <p:nvPicPr>
          <p:cNvPr id="43" name="Image 42"/>
          <p:cNvPicPr>
            <a:picLocks noChangeAspect="1"/>
          </p:cNvPicPr>
          <p:nvPr/>
        </p:nvPicPr>
        <p:blipFill>
          <a:blip r:embed="rId3"/>
          <a:stretch>
            <a:fillRect/>
          </a:stretch>
        </p:blipFill>
        <p:spPr>
          <a:xfrm>
            <a:off x="5683128" y="2500876"/>
            <a:ext cx="3353368" cy="3353368"/>
          </a:xfrm>
          <a:prstGeom prst="rect">
            <a:avLst/>
          </a:prstGeom>
        </p:spPr>
      </p:pic>
      <p:pic>
        <p:nvPicPr>
          <p:cNvPr id="44" name="Image 43"/>
          <p:cNvPicPr>
            <a:picLocks noChangeAspect="1"/>
          </p:cNvPicPr>
          <p:nvPr/>
        </p:nvPicPr>
        <p:blipFill>
          <a:blip r:embed="rId4"/>
          <a:stretch>
            <a:fillRect/>
          </a:stretch>
        </p:blipFill>
        <p:spPr>
          <a:xfrm>
            <a:off x="166081" y="4807631"/>
            <a:ext cx="1214879" cy="1101490"/>
          </a:xfrm>
          <a:prstGeom prst="rect">
            <a:avLst/>
          </a:prstGeom>
        </p:spPr>
      </p:pic>
      <p:sp>
        <p:nvSpPr>
          <p:cNvPr id="45" name="Flèche droite 44"/>
          <p:cNvSpPr/>
          <p:nvPr/>
        </p:nvSpPr>
        <p:spPr>
          <a:xfrm>
            <a:off x="5055615" y="3719204"/>
            <a:ext cx="668513" cy="78991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3" name="Imag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99792" y="2432667"/>
            <a:ext cx="2419840" cy="2652517"/>
          </a:xfrm>
          <a:prstGeom prst="rect">
            <a:avLst/>
          </a:prstGeom>
        </p:spPr>
      </p:pic>
    </p:spTree>
    <p:extLst>
      <p:ext uri="{BB962C8B-B14F-4D97-AF65-F5344CB8AC3E}">
        <p14:creationId xmlns:p14="http://schemas.microsoft.com/office/powerpoint/2010/main" val="1129143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45"/>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43"/>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7" grpId="0"/>
      <p:bldP spid="29" grpId="0"/>
      <p:bldP spid="30" grpId="0" animBg="1"/>
      <p:bldP spid="31" grpId="0"/>
      <p:bldP spid="32" grpId="0" animBg="1"/>
      <p:bldP spid="33" grpId="0" animBg="1"/>
      <p:bldP spid="45"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79712" y="-27384"/>
            <a:ext cx="5328592" cy="2664296"/>
          </a:xfrm>
          <a:prstGeom prst="rect">
            <a:avLst/>
          </a:prstGeom>
        </p:spPr>
      </p:pic>
      <p:pic>
        <p:nvPicPr>
          <p:cNvPr id="6" name="Imag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20072" y="3212976"/>
            <a:ext cx="3816424" cy="2862318"/>
          </a:xfrm>
          <a:prstGeom prst="rect">
            <a:avLst/>
          </a:prstGeom>
        </p:spPr>
      </p:pic>
      <p:pic>
        <p:nvPicPr>
          <p:cNvPr id="8" name="Imag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504" y="3227578"/>
            <a:ext cx="4304928" cy="2862318"/>
          </a:xfrm>
          <a:prstGeom prst="rect">
            <a:avLst/>
          </a:prstGeom>
        </p:spPr>
      </p:pic>
      <p:sp>
        <p:nvSpPr>
          <p:cNvPr id="10" name="ZoneTexte 9"/>
          <p:cNvSpPr txBox="1"/>
          <p:nvPr/>
        </p:nvSpPr>
        <p:spPr>
          <a:xfrm>
            <a:off x="3599892" y="2679303"/>
            <a:ext cx="2628292" cy="461665"/>
          </a:xfrm>
          <a:prstGeom prst="rect">
            <a:avLst/>
          </a:prstGeom>
          <a:noFill/>
        </p:spPr>
        <p:txBody>
          <a:bodyPr wrap="square" rtlCol="0">
            <a:spAutoFit/>
          </a:bodyPr>
          <a:lstStyle/>
          <a:p>
            <a:r>
              <a:rPr lang="en-CA" sz="2400" b="1" dirty="0" err="1" smtClean="0"/>
              <a:t>Ralentir</a:t>
            </a:r>
            <a:r>
              <a:rPr lang="en-CA" sz="2400" b="1" dirty="0" smtClean="0"/>
              <a:t> la </a:t>
            </a:r>
            <a:r>
              <a:rPr lang="en-CA" sz="2400" b="1" dirty="0" err="1" smtClean="0"/>
              <a:t>crise</a:t>
            </a:r>
            <a:endParaRPr lang="fr-CA" sz="2400" b="1" dirty="0"/>
          </a:p>
        </p:txBody>
      </p:sp>
      <p:sp>
        <p:nvSpPr>
          <p:cNvPr id="11" name="ZoneTexte 10"/>
          <p:cNvSpPr txBox="1"/>
          <p:nvPr/>
        </p:nvSpPr>
        <p:spPr>
          <a:xfrm>
            <a:off x="531776" y="6218897"/>
            <a:ext cx="3456384" cy="461665"/>
          </a:xfrm>
          <a:prstGeom prst="rect">
            <a:avLst/>
          </a:prstGeom>
          <a:noFill/>
        </p:spPr>
        <p:txBody>
          <a:bodyPr wrap="square" rtlCol="0">
            <a:spAutoFit/>
          </a:bodyPr>
          <a:lstStyle/>
          <a:p>
            <a:r>
              <a:rPr lang="en-CA" sz="2400" b="1" dirty="0" err="1" smtClean="0"/>
              <a:t>Créer</a:t>
            </a:r>
            <a:r>
              <a:rPr lang="en-CA" sz="2400" b="1" dirty="0" smtClean="0"/>
              <a:t> des alternatives</a:t>
            </a:r>
            <a:endParaRPr lang="fr-CA" sz="2400" b="1" dirty="0"/>
          </a:p>
        </p:txBody>
      </p:sp>
      <p:sp>
        <p:nvSpPr>
          <p:cNvPr id="12" name="ZoneTexte 11"/>
          <p:cNvSpPr txBox="1"/>
          <p:nvPr/>
        </p:nvSpPr>
        <p:spPr>
          <a:xfrm>
            <a:off x="5112060" y="6027003"/>
            <a:ext cx="4032448" cy="830997"/>
          </a:xfrm>
          <a:prstGeom prst="rect">
            <a:avLst/>
          </a:prstGeom>
          <a:noFill/>
        </p:spPr>
        <p:txBody>
          <a:bodyPr wrap="square" rtlCol="0">
            <a:spAutoFit/>
          </a:bodyPr>
          <a:lstStyle/>
          <a:p>
            <a:pPr algn="ctr"/>
            <a:r>
              <a:rPr lang="fr-CA" sz="2400" b="1" dirty="0"/>
              <a:t>Changer nos façons de </a:t>
            </a:r>
            <a:r>
              <a:rPr lang="fr-CA" sz="2400" b="1" dirty="0" smtClean="0"/>
              <a:t>penser</a:t>
            </a:r>
            <a:endParaRPr lang="fr-CA" sz="2400" b="1" dirty="0"/>
          </a:p>
        </p:txBody>
      </p:sp>
    </p:spTree>
    <p:extLst>
      <p:ext uri="{BB962C8B-B14F-4D97-AF65-F5344CB8AC3E}">
        <p14:creationId xmlns:p14="http://schemas.microsoft.com/office/powerpoint/2010/main" val="261688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CA"/>
          </a:p>
        </p:txBody>
      </p:sp>
      <p:pic>
        <p:nvPicPr>
          <p:cNvPr id="5" name="Espace réservé du contenu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6622" y="476672"/>
            <a:ext cx="9153890" cy="6011018"/>
          </a:xfrm>
        </p:spPr>
      </p:pic>
      <p:sp>
        <p:nvSpPr>
          <p:cNvPr id="4" name="Espace réservé du numéro de diapositive 3"/>
          <p:cNvSpPr>
            <a:spLocks noGrp="1"/>
          </p:cNvSpPr>
          <p:nvPr>
            <p:ph type="sldNum" sz="quarter" idx="12"/>
          </p:nvPr>
        </p:nvSpPr>
        <p:spPr/>
        <p:txBody>
          <a:bodyPr/>
          <a:lstStyle/>
          <a:p>
            <a:fld id="{EA69E021-E764-47BF-814A-01EEAFABCEC1}" type="slidenum">
              <a:rPr lang="fr-CA" smtClean="0"/>
              <a:t>4</a:t>
            </a:fld>
            <a:endParaRPr lang="fr-CA"/>
          </a:p>
        </p:txBody>
      </p:sp>
    </p:spTree>
    <p:extLst>
      <p:ext uri="{BB962C8B-B14F-4D97-AF65-F5344CB8AC3E}">
        <p14:creationId xmlns:p14="http://schemas.microsoft.com/office/powerpoint/2010/main" val="168978826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07504" y="188640"/>
            <a:ext cx="8928992" cy="4176464"/>
          </a:xfrm>
        </p:spPr>
        <p:txBody>
          <a:bodyPr>
            <a:normAutofit fontScale="92500" lnSpcReduction="10000"/>
          </a:bodyPr>
          <a:lstStyle/>
          <a:p>
            <a:pPr marL="0" indent="0">
              <a:buNone/>
            </a:pPr>
            <a:r>
              <a:rPr lang="fr-CA" dirty="0"/>
              <a:t>La CAQ soutient la création du gazoduc GNL, afin de lutter contre les changements climatiques. </a:t>
            </a:r>
            <a:endParaRPr lang="fr-CA" dirty="0" smtClean="0"/>
          </a:p>
          <a:p>
            <a:pPr marL="0" indent="0">
              <a:buNone/>
            </a:pPr>
            <a:endParaRPr lang="fr-CA" sz="2200" dirty="0" smtClean="0"/>
          </a:p>
          <a:p>
            <a:pPr marL="0" indent="0">
              <a:buNone/>
            </a:pPr>
            <a:r>
              <a:rPr lang="fr-CA" dirty="0" smtClean="0"/>
              <a:t>Le </a:t>
            </a:r>
            <a:r>
              <a:rPr lang="fr-CA" dirty="0"/>
              <a:t>gaz naturel est une source d’énergie de transition qui remplace le charbon, </a:t>
            </a:r>
            <a:r>
              <a:rPr lang="fr-CA" dirty="0" smtClean="0"/>
              <a:t>qui est plus polluant. </a:t>
            </a:r>
          </a:p>
          <a:p>
            <a:pPr marL="0" indent="0">
              <a:buNone/>
            </a:pPr>
            <a:endParaRPr lang="fr-CA" sz="2200" dirty="0" smtClean="0"/>
          </a:p>
          <a:p>
            <a:pPr marL="0" indent="0">
              <a:buNone/>
            </a:pPr>
            <a:r>
              <a:rPr lang="fr-CA" dirty="0" smtClean="0"/>
              <a:t>Selon </a:t>
            </a:r>
            <a:r>
              <a:rPr lang="fr-CA" dirty="0"/>
              <a:t>le ministre des Ressources naturelles, </a:t>
            </a:r>
            <a:r>
              <a:rPr lang="fr-CA" dirty="0" smtClean="0"/>
              <a:t>Jonathan </a:t>
            </a:r>
            <a:r>
              <a:rPr lang="fr-CA" dirty="0"/>
              <a:t>Julien : </a:t>
            </a:r>
            <a:endParaRPr lang="fr-CA" dirty="0" smtClean="0"/>
          </a:p>
        </p:txBody>
      </p:sp>
      <p:sp>
        <p:nvSpPr>
          <p:cNvPr id="4" name="Espace réservé du numéro de diapositive 3"/>
          <p:cNvSpPr>
            <a:spLocks noGrp="1"/>
          </p:cNvSpPr>
          <p:nvPr>
            <p:ph type="sldNum" sz="quarter" idx="12"/>
          </p:nvPr>
        </p:nvSpPr>
        <p:spPr/>
        <p:txBody>
          <a:bodyPr/>
          <a:lstStyle/>
          <a:p>
            <a:fld id="{EA69E021-E764-47BF-814A-01EEAFABCEC1}" type="slidenum">
              <a:rPr lang="fr-CA" smtClean="0"/>
              <a:t>40</a:t>
            </a:fld>
            <a:endParaRPr lang="fr-CA" dirty="0"/>
          </a:p>
        </p:txBody>
      </p:sp>
      <p:sp>
        <p:nvSpPr>
          <p:cNvPr id="2" name="ZoneTexte 1"/>
          <p:cNvSpPr txBox="1"/>
          <p:nvPr/>
        </p:nvSpPr>
        <p:spPr>
          <a:xfrm>
            <a:off x="647564" y="4509120"/>
            <a:ext cx="7848872" cy="2677656"/>
          </a:xfrm>
          <a:prstGeom prst="rect">
            <a:avLst/>
          </a:prstGeom>
          <a:noFill/>
        </p:spPr>
        <p:txBody>
          <a:bodyPr wrap="square" rtlCol="0">
            <a:spAutoFit/>
          </a:bodyPr>
          <a:lstStyle/>
          <a:p>
            <a:r>
              <a:rPr lang="fr-CA" sz="2400" dirty="0"/>
              <a:t>«</a:t>
            </a:r>
            <a:r>
              <a:rPr lang="fr-CA" sz="2400" i="1" dirty="0"/>
              <a:t>Ça va réduire de manière formidable, formidable, les GES à travers le monde, on va en faire la démonstration, et c’est sur cette base-là, environnementale, que la décision sera prise. Mais 14 milliards d’investissements au Québec, on est pour ça, on est très pour ça</a:t>
            </a:r>
            <a:r>
              <a:rPr lang="fr-CA" sz="2400" dirty="0"/>
              <a:t>.»</a:t>
            </a:r>
          </a:p>
          <a:p>
            <a:endParaRPr lang="fr-CA" sz="2400" dirty="0"/>
          </a:p>
        </p:txBody>
      </p:sp>
    </p:spTree>
    <p:extLst>
      <p:ext uri="{BB962C8B-B14F-4D97-AF65-F5344CB8AC3E}">
        <p14:creationId xmlns:p14="http://schemas.microsoft.com/office/powerpoint/2010/main" val="337937751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a:xfrm>
            <a:off x="-252536" y="274653"/>
            <a:ext cx="9793088" cy="936104"/>
          </a:xfrm>
        </p:spPr>
        <p:txBody>
          <a:bodyPr>
            <a:normAutofit/>
          </a:bodyPr>
          <a:lstStyle/>
          <a:p>
            <a:r>
              <a:rPr lang="fr-CA" sz="3200" b="1" dirty="0" smtClean="0"/>
              <a:t>Revendiquer une société écologique et juste! </a:t>
            </a:r>
            <a:endParaRPr lang="fr-CA" sz="3200" b="1" dirty="0"/>
          </a:p>
        </p:txBody>
      </p:sp>
      <p:pic>
        <p:nvPicPr>
          <p:cNvPr id="16386" name="Picture 2" descr="C:\Users\OPEQ\Desktop\Outil\Pyramide-sociale.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67944" y="1686784"/>
            <a:ext cx="4763714" cy="3754669"/>
          </a:xfrm>
          <a:prstGeom prst="rect">
            <a:avLst/>
          </a:prstGeom>
          <a:noFill/>
          <a:extLst>
            <a:ext uri="{909E8E84-426E-40DD-AFC4-6F175D3DCCD1}">
              <a14:hiddenFill xmlns:a14="http://schemas.microsoft.com/office/drawing/2010/main">
                <a:solidFill>
                  <a:srgbClr val="FFFFFF"/>
                </a:solidFill>
              </a14:hiddenFill>
            </a:ext>
          </a:extLst>
        </p:spPr>
      </p:pic>
      <p:sp>
        <p:nvSpPr>
          <p:cNvPr id="2" name="Espace réservé du numéro de diapositive 1"/>
          <p:cNvSpPr>
            <a:spLocks noGrp="1"/>
          </p:cNvSpPr>
          <p:nvPr>
            <p:ph type="sldNum" sz="quarter" idx="12"/>
          </p:nvPr>
        </p:nvSpPr>
        <p:spPr/>
        <p:txBody>
          <a:bodyPr/>
          <a:lstStyle/>
          <a:p>
            <a:fld id="{EA69E021-E764-47BF-814A-01EEAFABCEC1}" type="slidenum">
              <a:rPr lang="fr-CA" smtClean="0"/>
              <a:t>41</a:t>
            </a:fld>
            <a:endParaRPr lang="fr-CA"/>
          </a:p>
        </p:txBody>
      </p:sp>
      <p:pic>
        <p:nvPicPr>
          <p:cNvPr id="7" name="Imag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337" y="4005063"/>
            <a:ext cx="3910406" cy="1436389"/>
          </a:xfrm>
          <a:prstGeom prst="rect">
            <a:avLst/>
          </a:prstGeom>
        </p:spPr>
      </p:pic>
    </p:spTree>
    <p:extLst>
      <p:ext uri="{BB962C8B-B14F-4D97-AF65-F5344CB8AC3E}">
        <p14:creationId xmlns:p14="http://schemas.microsoft.com/office/powerpoint/2010/main" val="218255602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CA"/>
          </a:p>
        </p:txBody>
      </p:sp>
      <p:pic>
        <p:nvPicPr>
          <p:cNvPr id="5" name="Espace réservé du contenu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294783"/>
            <a:ext cx="9144000" cy="6000406"/>
          </a:xfrm>
        </p:spPr>
      </p:pic>
      <p:sp>
        <p:nvSpPr>
          <p:cNvPr id="4" name="Espace réservé du numéro de diapositive 3"/>
          <p:cNvSpPr>
            <a:spLocks noGrp="1"/>
          </p:cNvSpPr>
          <p:nvPr>
            <p:ph type="sldNum" sz="quarter" idx="12"/>
          </p:nvPr>
        </p:nvSpPr>
        <p:spPr/>
        <p:txBody>
          <a:bodyPr/>
          <a:lstStyle/>
          <a:p>
            <a:fld id="{EA69E021-E764-47BF-814A-01EEAFABCEC1}" type="slidenum">
              <a:rPr lang="fr-CA" smtClean="0"/>
              <a:t>5</a:t>
            </a:fld>
            <a:endParaRPr lang="fr-CA"/>
          </a:p>
        </p:txBody>
      </p:sp>
    </p:spTree>
    <p:extLst>
      <p:ext uri="{BB962C8B-B14F-4D97-AF65-F5344CB8AC3E}">
        <p14:creationId xmlns:p14="http://schemas.microsoft.com/office/powerpoint/2010/main" val="104086099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693912" y="1012605"/>
            <a:ext cx="7992888" cy="3825776"/>
          </a:xfrm>
        </p:spPr>
        <p:txBody>
          <a:bodyPr/>
          <a:lstStyle/>
          <a:p>
            <a:pPr marL="0" indent="0">
              <a:buNone/>
            </a:pPr>
            <a:r>
              <a:rPr lang="fr-CA" dirty="0" smtClean="0"/>
              <a:t>Si tout le monde consommait </a:t>
            </a:r>
            <a:r>
              <a:rPr lang="fr-CA" dirty="0"/>
              <a:t>autant que les </a:t>
            </a:r>
            <a:r>
              <a:rPr lang="fr-CA" dirty="0" err="1" smtClean="0"/>
              <a:t>Canadien.ne.s</a:t>
            </a:r>
            <a:r>
              <a:rPr lang="fr-CA" dirty="0"/>
              <a:t>, o</a:t>
            </a:r>
            <a:r>
              <a:rPr lang="fr-CA" dirty="0" smtClean="0"/>
              <a:t>n </a:t>
            </a:r>
            <a:r>
              <a:rPr lang="fr-CA" dirty="0"/>
              <a:t>aurait besoin </a:t>
            </a:r>
            <a:r>
              <a:rPr lang="fr-CA" dirty="0" smtClean="0"/>
              <a:t>de :</a:t>
            </a:r>
            <a:endParaRPr lang="fr-CA" dirty="0"/>
          </a:p>
        </p:txBody>
      </p:sp>
      <p:sp>
        <p:nvSpPr>
          <p:cNvPr id="4" name="Espace réservé du numéro de diapositive 3"/>
          <p:cNvSpPr>
            <a:spLocks noGrp="1"/>
          </p:cNvSpPr>
          <p:nvPr>
            <p:ph type="sldNum" sz="quarter" idx="12"/>
          </p:nvPr>
        </p:nvSpPr>
        <p:spPr/>
        <p:txBody>
          <a:bodyPr/>
          <a:lstStyle/>
          <a:p>
            <a:fld id="{EA69E021-E764-47BF-814A-01EEAFABCEC1}" type="slidenum">
              <a:rPr lang="fr-CA" smtClean="0"/>
              <a:t>6</a:t>
            </a:fld>
            <a:endParaRPr lang="fr-CA"/>
          </a:p>
        </p:txBody>
      </p:sp>
      <p:pic>
        <p:nvPicPr>
          <p:cNvPr id="5" name="Image 4"/>
          <p:cNvPicPr>
            <a:picLocks noChangeAspect="1"/>
          </p:cNvPicPr>
          <p:nvPr/>
        </p:nvPicPr>
        <p:blipFill>
          <a:blip r:embed="rId2"/>
          <a:stretch>
            <a:fillRect/>
          </a:stretch>
        </p:blipFill>
        <p:spPr>
          <a:xfrm>
            <a:off x="107504" y="2739648"/>
            <a:ext cx="1774070" cy="1777597"/>
          </a:xfrm>
          <a:prstGeom prst="rect">
            <a:avLst/>
          </a:prstGeom>
        </p:spPr>
      </p:pic>
      <p:pic>
        <p:nvPicPr>
          <p:cNvPr id="6" name="Image 5"/>
          <p:cNvPicPr>
            <a:picLocks noChangeAspect="1"/>
          </p:cNvPicPr>
          <p:nvPr/>
        </p:nvPicPr>
        <p:blipFill>
          <a:blip r:embed="rId3"/>
          <a:stretch>
            <a:fillRect/>
          </a:stretch>
        </p:blipFill>
        <p:spPr>
          <a:xfrm>
            <a:off x="1991678" y="2747179"/>
            <a:ext cx="1797631" cy="1802710"/>
          </a:xfrm>
          <a:prstGeom prst="rect">
            <a:avLst/>
          </a:prstGeom>
        </p:spPr>
      </p:pic>
      <p:pic>
        <p:nvPicPr>
          <p:cNvPr id="7" name="Image 6"/>
          <p:cNvPicPr>
            <a:picLocks noChangeAspect="1"/>
          </p:cNvPicPr>
          <p:nvPr/>
        </p:nvPicPr>
        <p:blipFill>
          <a:blip r:embed="rId4"/>
          <a:stretch>
            <a:fillRect/>
          </a:stretch>
        </p:blipFill>
        <p:spPr>
          <a:xfrm>
            <a:off x="3899413" y="2708920"/>
            <a:ext cx="1797631" cy="1802710"/>
          </a:xfrm>
          <a:prstGeom prst="rect">
            <a:avLst/>
          </a:prstGeom>
        </p:spPr>
      </p:pic>
      <p:pic>
        <p:nvPicPr>
          <p:cNvPr id="8" name="Image 7"/>
          <p:cNvPicPr>
            <a:picLocks noChangeAspect="1"/>
          </p:cNvPicPr>
          <p:nvPr/>
        </p:nvPicPr>
        <p:blipFill>
          <a:blip r:embed="rId4"/>
          <a:stretch>
            <a:fillRect/>
          </a:stretch>
        </p:blipFill>
        <p:spPr>
          <a:xfrm>
            <a:off x="5817588" y="2708920"/>
            <a:ext cx="1775895" cy="1780912"/>
          </a:xfrm>
          <a:prstGeom prst="rect">
            <a:avLst/>
          </a:prstGeom>
        </p:spPr>
      </p:pic>
      <p:pic>
        <p:nvPicPr>
          <p:cNvPr id="9" name="Image 8"/>
          <p:cNvPicPr>
            <a:picLocks noChangeAspect="1"/>
          </p:cNvPicPr>
          <p:nvPr/>
        </p:nvPicPr>
        <p:blipFill>
          <a:blip r:embed="rId5"/>
          <a:stretch>
            <a:fillRect/>
          </a:stretch>
        </p:blipFill>
        <p:spPr>
          <a:xfrm>
            <a:off x="7651485" y="2882399"/>
            <a:ext cx="1425897" cy="1433953"/>
          </a:xfrm>
          <a:prstGeom prst="rect">
            <a:avLst/>
          </a:prstGeom>
        </p:spPr>
      </p:pic>
      <p:sp>
        <p:nvSpPr>
          <p:cNvPr id="10" name="ZoneTexte 9"/>
          <p:cNvSpPr txBox="1"/>
          <p:nvPr/>
        </p:nvSpPr>
        <p:spPr>
          <a:xfrm>
            <a:off x="693912" y="5274200"/>
            <a:ext cx="5262979" cy="646331"/>
          </a:xfrm>
          <a:prstGeom prst="rect">
            <a:avLst/>
          </a:prstGeom>
          <a:noFill/>
        </p:spPr>
        <p:txBody>
          <a:bodyPr wrap="none" rtlCol="0">
            <a:spAutoFit/>
          </a:bodyPr>
          <a:lstStyle/>
          <a:p>
            <a:r>
              <a:rPr lang="fr-CA" sz="3600" b="1" dirty="0">
                <a:solidFill>
                  <a:srgbClr val="FF0000"/>
                </a:solidFill>
              </a:rPr>
              <a:t> 4,8 planètes par </a:t>
            </a:r>
            <a:r>
              <a:rPr lang="fr-CA" sz="3600" b="1" dirty="0" smtClean="0">
                <a:solidFill>
                  <a:srgbClr val="FF0000"/>
                </a:solidFill>
              </a:rPr>
              <a:t>année</a:t>
            </a:r>
            <a:endParaRPr lang="fr-CA" sz="3600" b="1" dirty="0">
              <a:solidFill>
                <a:srgbClr val="FF0000"/>
              </a:solidFill>
            </a:endParaRPr>
          </a:p>
        </p:txBody>
      </p:sp>
    </p:spTree>
    <p:extLst>
      <p:ext uri="{BB962C8B-B14F-4D97-AF65-F5344CB8AC3E}">
        <p14:creationId xmlns:p14="http://schemas.microsoft.com/office/powerpoint/2010/main" val="1150553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539552" y="476672"/>
            <a:ext cx="8229600" cy="6381328"/>
          </a:xfrm>
        </p:spPr>
        <p:txBody>
          <a:bodyPr>
            <a:normAutofit/>
          </a:bodyPr>
          <a:lstStyle/>
          <a:p>
            <a:pPr marL="0" indent="0" algn="ctr">
              <a:buNone/>
            </a:pPr>
            <a:r>
              <a:rPr lang="fr-CA" dirty="0" smtClean="0"/>
              <a:t>Consommation mondiale </a:t>
            </a:r>
          </a:p>
          <a:p>
            <a:pPr marL="0" indent="0" algn="ctr">
              <a:buNone/>
            </a:pPr>
            <a:r>
              <a:rPr lang="fr-CA" dirty="0" smtClean="0"/>
              <a:t>=</a:t>
            </a:r>
          </a:p>
          <a:p>
            <a:pPr marL="0" indent="0" algn="ctr">
              <a:buNone/>
            </a:pPr>
            <a:endParaRPr lang="fr-CA" dirty="0"/>
          </a:p>
          <a:p>
            <a:pPr marL="0" indent="0" algn="ctr">
              <a:buNone/>
            </a:pPr>
            <a:endParaRPr lang="fr-CA" dirty="0" smtClean="0"/>
          </a:p>
          <a:p>
            <a:pPr marL="0" indent="0" algn="ctr">
              <a:buNone/>
            </a:pPr>
            <a:endParaRPr lang="fr-CA" dirty="0"/>
          </a:p>
          <a:p>
            <a:pPr marL="0" indent="0" algn="ctr">
              <a:buNone/>
            </a:pPr>
            <a:endParaRPr lang="fr-CA" dirty="0" smtClean="0"/>
          </a:p>
          <a:p>
            <a:pPr marL="0" indent="0" algn="ctr">
              <a:buNone/>
            </a:pPr>
            <a:endParaRPr lang="fr-CA" dirty="0"/>
          </a:p>
          <a:p>
            <a:pPr marL="0" indent="0" algn="ctr">
              <a:buNone/>
            </a:pPr>
            <a:endParaRPr lang="fr-CA" dirty="0" smtClean="0"/>
          </a:p>
          <a:p>
            <a:pPr marL="0" indent="0" algn="ctr">
              <a:buNone/>
            </a:pPr>
            <a:endParaRPr lang="fr-CA" dirty="0"/>
          </a:p>
          <a:p>
            <a:pPr marL="0" indent="0" algn="ctr">
              <a:buNone/>
            </a:pPr>
            <a:r>
              <a:rPr lang="fr-CA" b="1" dirty="0" smtClean="0">
                <a:solidFill>
                  <a:srgbClr val="FF0000"/>
                </a:solidFill>
              </a:rPr>
              <a:t>1,7 planètes / année</a:t>
            </a:r>
          </a:p>
          <a:p>
            <a:pPr marL="0" indent="0">
              <a:buNone/>
            </a:pPr>
            <a:endParaRPr lang="fr-CA" dirty="0"/>
          </a:p>
          <a:p>
            <a:pPr marL="0" indent="0">
              <a:buNone/>
            </a:pPr>
            <a:endParaRPr lang="fr-CA" dirty="0"/>
          </a:p>
          <a:p>
            <a:pPr marL="0" indent="0">
              <a:buNone/>
            </a:pPr>
            <a:endParaRPr lang="fr-CA" dirty="0"/>
          </a:p>
        </p:txBody>
      </p:sp>
      <p:sp>
        <p:nvSpPr>
          <p:cNvPr id="4" name="Espace réservé du numéro de diapositive 3"/>
          <p:cNvSpPr>
            <a:spLocks noGrp="1"/>
          </p:cNvSpPr>
          <p:nvPr>
            <p:ph type="sldNum" sz="quarter" idx="12"/>
          </p:nvPr>
        </p:nvSpPr>
        <p:spPr/>
        <p:txBody>
          <a:bodyPr/>
          <a:lstStyle/>
          <a:p>
            <a:fld id="{EA69E021-E764-47BF-814A-01EEAFABCEC1}" type="slidenum">
              <a:rPr lang="fr-CA" smtClean="0"/>
              <a:t>7</a:t>
            </a:fld>
            <a:endParaRPr lang="fr-CA"/>
          </a:p>
        </p:txBody>
      </p:sp>
      <p:pic>
        <p:nvPicPr>
          <p:cNvPr id="5" name="Image 4"/>
          <p:cNvPicPr>
            <a:picLocks noChangeAspect="1"/>
          </p:cNvPicPr>
          <p:nvPr/>
        </p:nvPicPr>
        <p:blipFill>
          <a:blip r:embed="rId2"/>
          <a:stretch>
            <a:fillRect/>
          </a:stretch>
        </p:blipFill>
        <p:spPr>
          <a:xfrm>
            <a:off x="608703" y="1484784"/>
            <a:ext cx="4150334" cy="4158585"/>
          </a:xfrm>
          <a:prstGeom prst="rect">
            <a:avLst/>
          </a:prstGeom>
        </p:spPr>
      </p:pic>
      <p:pic>
        <p:nvPicPr>
          <p:cNvPr id="6" name="Image 5"/>
          <p:cNvPicPr>
            <a:picLocks noChangeAspect="1"/>
          </p:cNvPicPr>
          <p:nvPr/>
        </p:nvPicPr>
        <p:blipFill>
          <a:blip r:embed="rId3"/>
          <a:stretch>
            <a:fillRect/>
          </a:stretch>
        </p:blipFill>
        <p:spPr>
          <a:xfrm>
            <a:off x="5186892" y="2087818"/>
            <a:ext cx="3154404" cy="3159036"/>
          </a:xfrm>
          <a:prstGeom prst="rect">
            <a:avLst/>
          </a:prstGeom>
        </p:spPr>
      </p:pic>
    </p:spTree>
    <p:extLst>
      <p:ext uri="{BB962C8B-B14F-4D97-AF65-F5344CB8AC3E}">
        <p14:creationId xmlns:p14="http://schemas.microsoft.com/office/powerpoint/2010/main" val="2643044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a:xfrm>
            <a:off x="467544" y="2708920"/>
            <a:ext cx="8424936" cy="1143000"/>
          </a:xfrm>
        </p:spPr>
        <p:txBody>
          <a:bodyPr>
            <a:normAutofit fontScale="90000"/>
          </a:bodyPr>
          <a:lstStyle/>
          <a:p>
            <a:r>
              <a:rPr lang="fr-CA" dirty="0" smtClean="0"/>
              <a:t>Mieux comprendre </a:t>
            </a:r>
            <a:br>
              <a:rPr lang="fr-CA" dirty="0" smtClean="0"/>
            </a:br>
            <a:r>
              <a:rPr lang="fr-CA" dirty="0" smtClean="0"/>
              <a:t>la </a:t>
            </a:r>
            <a:r>
              <a:rPr lang="fr-CA" sz="4800" dirty="0" smtClean="0">
                <a:solidFill>
                  <a:srgbClr val="FF0000"/>
                </a:solidFill>
              </a:rPr>
              <a:t>crise</a:t>
            </a:r>
            <a:r>
              <a:rPr lang="fr-CA" dirty="0" smtClean="0"/>
              <a:t> climatique</a:t>
            </a:r>
            <a:endParaRPr lang="fr-CA" dirty="0"/>
          </a:p>
        </p:txBody>
      </p:sp>
      <p:sp>
        <p:nvSpPr>
          <p:cNvPr id="4" name="Espace réservé du numéro de diapositive 3"/>
          <p:cNvSpPr>
            <a:spLocks noGrp="1"/>
          </p:cNvSpPr>
          <p:nvPr>
            <p:ph type="sldNum" sz="quarter" idx="12"/>
          </p:nvPr>
        </p:nvSpPr>
        <p:spPr/>
        <p:txBody>
          <a:bodyPr/>
          <a:lstStyle/>
          <a:p>
            <a:fld id="{EA69E021-E764-47BF-814A-01EEAFABCEC1}" type="slidenum">
              <a:rPr lang="fr-CA" smtClean="0"/>
              <a:t>8</a:t>
            </a:fld>
            <a:endParaRPr lang="fr-CA"/>
          </a:p>
        </p:txBody>
      </p:sp>
    </p:spTree>
    <p:extLst>
      <p:ext uri="{BB962C8B-B14F-4D97-AF65-F5344CB8AC3E}">
        <p14:creationId xmlns:p14="http://schemas.microsoft.com/office/powerpoint/2010/main" val="420003743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CA" dirty="0"/>
              <a:t>C’est quoi la crise climatique?</a:t>
            </a:r>
            <a:br>
              <a:rPr lang="fr-CA" dirty="0"/>
            </a:br>
            <a:endParaRPr lang="fr-CA" dirty="0"/>
          </a:p>
        </p:txBody>
      </p:sp>
      <p:sp>
        <p:nvSpPr>
          <p:cNvPr id="3" name="Espace réservé du contenu 2"/>
          <p:cNvSpPr>
            <a:spLocks noGrp="1"/>
          </p:cNvSpPr>
          <p:nvPr>
            <p:ph idx="1"/>
          </p:nvPr>
        </p:nvSpPr>
        <p:spPr/>
        <p:txBody>
          <a:bodyPr>
            <a:normAutofit/>
          </a:bodyPr>
          <a:lstStyle/>
          <a:p>
            <a:pPr fontAlgn="auto">
              <a:lnSpc>
                <a:spcPct val="150000"/>
              </a:lnSpc>
            </a:pPr>
            <a:r>
              <a:rPr lang="fr-CA" sz="2500" dirty="0" smtClean="0"/>
              <a:t>C’est </a:t>
            </a:r>
            <a:r>
              <a:rPr lang="fr-CA" sz="2500" dirty="0"/>
              <a:t>quoi les conséquences de la crise </a:t>
            </a:r>
            <a:r>
              <a:rPr lang="fr-CA" sz="2500" dirty="0" smtClean="0"/>
              <a:t>climatique. En </a:t>
            </a:r>
            <a:r>
              <a:rPr lang="fr-CA" sz="2500" dirty="0"/>
              <a:t>ce moment? Dans 30 ans? D’ici la fin du siècle, dans 80 ans?</a:t>
            </a:r>
          </a:p>
          <a:p>
            <a:pPr fontAlgn="auto">
              <a:lnSpc>
                <a:spcPct val="150000"/>
              </a:lnSpc>
            </a:pPr>
            <a:r>
              <a:rPr lang="fr-CA" sz="2500" dirty="0"/>
              <a:t>Est-ce qu’on peut l’éviter?</a:t>
            </a:r>
          </a:p>
          <a:p>
            <a:pPr fontAlgn="auto">
              <a:lnSpc>
                <a:spcPct val="150000"/>
              </a:lnSpc>
            </a:pPr>
            <a:r>
              <a:rPr lang="fr-CA" sz="2500" dirty="0"/>
              <a:t>Qu’est-ce qui cause la crise climatique? Qui est responsable de la crise climatique?</a:t>
            </a:r>
          </a:p>
          <a:p>
            <a:pPr>
              <a:lnSpc>
                <a:spcPct val="150000"/>
              </a:lnSpc>
            </a:pPr>
            <a:r>
              <a:rPr lang="fr-CA" sz="2500" dirty="0"/>
              <a:t>Qui affirme qu’il y a une crise climatique?</a:t>
            </a:r>
          </a:p>
        </p:txBody>
      </p:sp>
      <p:sp>
        <p:nvSpPr>
          <p:cNvPr id="4" name="Espace réservé du numéro de diapositive 3"/>
          <p:cNvSpPr>
            <a:spLocks noGrp="1"/>
          </p:cNvSpPr>
          <p:nvPr>
            <p:ph type="sldNum" sz="quarter" idx="12"/>
          </p:nvPr>
        </p:nvSpPr>
        <p:spPr/>
        <p:txBody>
          <a:bodyPr/>
          <a:lstStyle/>
          <a:p>
            <a:fld id="{EA69E021-E764-47BF-814A-01EEAFABCEC1}" type="slidenum">
              <a:rPr lang="fr-CA" smtClean="0"/>
              <a:t>9</a:t>
            </a:fld>
            <a:endParaRPr lang="fr-CA"/>
          </a:p>
        </p:txBody>
      </p:sp>
    </p:spTree>
    <p:extLst>
      <p:ext uri="{BB962C8B-B14F-4D97-AF65-F5344CB8AC3E}">
        <p14:creationId xmlns:p14="http://schemas.microsoft.com/office/powerpoint/2010/main" val="4176210630"/>
      </p:ext>
    </p:extLst>
  </p:cSld>
  <p:clrMapOvr>
    <a:masterClrMapping/>
  </p:clrMapOvr>
  <p:timing>
    <p:tnLst>
      <p:par>
        <p:cTn id="1" dur="indefinite" restart="never" nodeType="tmRoot"/>
      </p:par>
    </p:tn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ersonnalisé 1">
      <a:majorFont>
        <a:latin typeface="KG Turning Tables"/>
        <a:ea typeface=""/>
        <a:cs typeface=""/>
      </a:majorFont>
      <a:minorFont>
        <a:latin typeface="KG Turning Tabl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23887</TotalTime>
  <Words>806</Words>
  <Application>Microsoft Office PowerPoint</Application>
  <PresentationFormat>Affichage à l'écran (4:3)</PresentationFormat>
  <Paragraphs>137</Paragraphs>
  <Slides>41</Slides>
  <Notes>2</Notes>
  <HiddenSlides>0</HiddenSlides>
  <MMClips>2</MMClips>
  <ScaleCrop>false</ScaleCrop>
  <HeadingPairs>
    <vt:vector size="6" baseType="variant">
      <vt:variant>
        <vt:lpstr>Polices utilisées</vt:lpstr>
      </vt:variant>
      <vt:variant>
        <vt:i4>4</vt:i4>
      </vt:variant>
      <vt:variant>
        <vt:lpstr>Thème</vt:lpstr>
      </vt:variant>
      <vt:variant>
        <vt:i4>1</vt:i4>
      </vt:variant>
      <vt:variant>
        <vt:lpstr>Titres des diapositives</vt:lpstr>
      </vt:variant>
      <vt:variant>
        <vt:i4>41</vt:i4>
      </vt:variant>
    </vt:vector>
  </HeadingPairs>
  <TitlesOfParts>
    <vt:vector size="46" baseType="lpstr">
      <vt:lpstr>Arial</vt:lpstr>
      <vt:lpstr>Calibri</vt:lpstr>
      <vt:lpstr>KG Turning Tables</vt:lpstr>
      <vt:lpstr>Wingdings</vt:lpstr>
      <vt:lpstr>Thème Office</vt:lpstr>
      <vt:lpstr>Justice sociale  Justice climatique</vt:lpstr>
      <vt:lpstr>JUSTICE SOCIALE   JUSTICE CLIMATIQUE</vt:lpstr>
      <vt:lpstr>Jeu des chaises</vt:lpstr>
      <vt:lpstr>Présentation PowerPoint</vt:lpstr>
      <vt:lpstr>Présentation PowerPoint</vt:lpstr>
      <vt:lpstr>Présentation PowerPoint</vt:lpstr>
      <vt:lpstr>Présentation PowerPoint</vt:lpstr>
      <vt:lpstr>Mieux comprendre  la crise climatique</vt:lpstr>
      <vt:lpstr>C’est quoi la crise climatique? </vt:lpstr>
      <vt:lpstr>La terre se réchauffe rapidement </vt:lpstr>
      <vt:lpstr>Ce réchauffement est dû à l’activité humaine </vt:lpstr>
      <vt:lpstr>Notre survie est menacée</vt:lpstr>
      <vt:lpstr>Présentation PowerPoint</vt:lpstr>
      <vt:lpstr>Présentation PowerPoint</vt:lpstr>
      <vt:lpstr>On ressent déjà les conséquences</vt:lpstr>
      <vt:lpstr>Présentation PowerPoint</vt:lpstr>
      <vt:lpstr>Destruction de plusieurs milieux naturels</vt:lpstr>
      <vt:lpstr>Augmentation des canicules et incendies, pluies torrentielles, sécheresses, ouragans, etc. </vt:lpstr>
      <vt:lpstr>Accélération du phénomène suite à la fonte du pergélisol </vt:lpstr>
      <vt:lpstr>Présentation PowerPoint</vt:lpstr>
      <vt:lpstr>Présentation PowerPoint</vt:lpstr>
      <vt:lpstr>Certain.es sonnaient déjà l’alarme il y a plusieurs années!</vt:lpstr>
      <vt:lpstr>Présentation PowerPoint</vt:lpstr>
      <vt:lpstr>Présentation PowerPoint</vt:lpstr>
      <vt:lpstr>Présentation PowerPoint</vt:lpstr>
      <vt:lpstr>Lors des inondations de 2019, un résident de Rigaud, en Montérégie, achète une barrière de 43 000 $ pour protéger sa maison.</vt:lpstr>
      <vt:lpstr>Lors des inondations de 2017, puis de 2019, pour éviter d’inonder des résidences au sud du Québec, Hydro-Québec a vidé un réservoir et inondé un territoire et un camp de chasse de la communauté de Kitcisakik, en Abitibi. Il s’agit d’un des derniers groupes semi-nomade du Québec, dont le mode de vie est basé sur la chasse.</vt:lpstr>
      <vt:lpstr>Présentation PowerPoint</vt:lpstr>
      <vt:lpstr>Dans l’est de Montréal il y a plusieurs raffineries de pétrole proches des quartiers résidentiels. Le 22 janvier 2019 l'odeur d'un arrivage de pétrole entraîne l'évacuation de 23 élèves d'une école de Montréal-Est.</vt:lpstr>
      <vt:lpstr>Présentation PowerPoint</vt:lpstr>
      <vt:lpstr>Présentation PowerPoint</vt:lpstr>
      <vt:lpstr>Présentation PowerPoint</vt:lpstr>
      <vt:lpstr>Présentation PowerPoint</vt:lpstr>
      <vt:lpstr>Présentation PowerPoint</vt:lpstr>
      <vt:lpstr>Distribution inégale des ressources</vt:lpstr>
      <vt:lpstr>Inaction des gouvernements </vt:lpstr>
      <vt:lpstr>Constats Justice sociale et justice climatique</vt:lpstr>
      <vt:lpstr>Présentation PowerPoint</vt:lpstr>
      <vt:lpstr>Présentation PowerPoint</vt:lpstr>
      <vt:lpstr>Présentation PowerPoint</vt:lpstr>
      <vt:lpstr>Revendiquer une société écologique et juste! </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Justice sociale - Justice climatique</dc:title>
  <dc:creator>OPEQ</dc:creator>
  <cp:lastModifiedBy>Gabriel Dumas</cp:lastModifiedBy>
  <cp:revision>198</cp:revision>
  <cp:lastPrinted>2019-06-11T17:48:18Z</cp:lastPrinted>
  <dcterms:created xsi:type="dcterms:W3CDTF">2019-05-29T17:44:19Z</dcterms:created>
  <dcterms:modified xsi:type="dcterms:W3CDTF">2020-10-13T15:06:13Z</dcterms:modified>
</cp:coreProperties>
</file>